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9" r:id="rId2"/>
    <p:sldId id="266" r:id="rId3"/>
    <p:sldId id="295" r:id="rId4"/>
    <p:sldId id="297" r:id="rId5"/>
    <p:sldId id="270" r:id="rId6"/>
    <p:sldId id="271" r:id="rId7"/>
    <p:sldId id="294" r:id="rId8"/>
    <p:sldId id="263" r:id="rId9"/>
    <p:sldId id="278" r:id="rId10"/>
    <p:sldId id="274" r:id="rId11"/>
    <p:sldId id="298" r:id="rId12"/>
    <p:sldId id="306" r:id="rId13"/>
    <p:sldId id="265" r:id="rId14"/>
    <p:sldId id="279" r:id="rId15"/>
    <p:sldId id="280" r:id="rId16"/>
    <p:sldId id="302" r:id="rId17"/>
    <p:sldId id="301" r:id="rId18"/>
    <p:sldId id="303" r:id="rId19"/>
    <p:sldId id="305" r:id="rId20"/>
    <p:sldId id="288" r:id="rId21"/>
    <p:sldId id="290" r:id="rId22"/>
    <p:sldId id="307" r:id="rId23"/>
    <p:sldId id="293"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157" autoAdjust="0"/>
    <p:restoredTop sz="94660"/>
  </p:normalViewPr>
  <p:slideViewPr>
    <p:cSldViewPr>
      <p:cViewPr varScale="1">
        <p:scale>
          <a:sx n="80" d="100"/>
          <a:sy n="80" d="100"/>
        </p:scale>
        <p:origin x="-168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6929CE-92FC-46A3-A4A0-A5DFDCB0F6E8}" type="doc">
      <dgm:prSet loTypeId="urn:microsoft.com/office/officeart/2005/8/layout/vProcess5" loCatId="process" qsTypeId="urn:microsoft.com/office/officeart/2005/8/quickstyle/simple1" qsCatId="simple" csTypeId="urn:microsoft.com/office/officeart/2005/8/colors/accent0_1" csCatId="mainScheme" phldr="1"/>
      <dgm:spPr/>
    </dgm:pt>
    <dgm:pt modelId="{08953E12-3D33-4D47-BE83-E5F72C2A8568}">
      <dgm:prSet phldrT="[Text]"/>
      <dgm:spPr/>
      <dgm:t>
        <a:bodyPr/>
        <a:lstStyle/>
        <a:p>
          <a:r>
            <a:rPr lang="el-GR" b="1" dirty="0" smtClean="0"/>
            <a:t>Ν. 3028/2002</a:t>
          </a:r>
          <a:r>
            <a:rPr lang="el-GR" dirty="0" smtClean="0"/>
            <a:t> για την προστασία των αρχαιοτήτων και την πολιτιστική κληρονομιά</a:t>
          </a:r>
          <a:endParaRPr lang="en-US" dirty="0"/>
        </a:p>
      </dgm:t>
    </dgm:pt>
    <dgm:pt modelId="{7A043D99-88E5-4CBB-8477-49C4B5F057F9}" type="parTrans" cxnId="{5A4DF9CC-37A3-4124-9BFA-DBD4D6F656CF}">
      <dgm:prSet/>
      <dgm:spPr/>
      <dgm:t>
        <a:bodyPr/>
        <a:lstStyle/>
        <a:p>
          <a:endParaRPr lang="en-US"/>
        </a:p>
      </dgm:t>
    </dgm:pt>
    <dgm:pt modelId="{8A00009B-29F8-480E-B0A4-0B548A591337}" type="sibTrans" cxnId="{5A4DF9CC-37A3-4124-9BFA-DBD4D6F656CF}">
      <dgm:prSet/>
      <dgm:spPr/>
      <dgm:t>
        <a:bodyPr/>
        <a:lstStyle/>
        <a:p>
          <a:endParaRPr lang="en-US"/>
        </a:p>
      </dgm:t>
    </dgm:pt>
    <dgm:pt modelId="{2F5EC872-6390-48DF-ABF2-E533AC1EA797}">
      <dgm:prSet phldrT="[Text]"/>
      <dgm:spPr/>
      <dgm:t>
        <a:bodyPr/>
        <a:lstStyle/>
        <a:p>
          <a:r>
            <a:rPr lang="el-GR" b="1" dirty="0" smtClean="0"/>
            <a:t>Σύμβαση της UNESCO</a:t>
          </a:r>
          <a:r>
            <a:rPr lang="el-GR" dirty="0" smtClean="0"/>
            <a:t> για την άυλη πολιτιστική κληρονομιά – 17 Οκτωβρίου </a:t>
          </a:r>
          <a:r>
            <a:rPr lang="el-GR" b="1" dirty="0" smtClean="0"/>
            <a:t>2003</a:t>
          </a:r>
          <a:endParaRPr lang="en-US" b="1" dirty="0"/>
        </a:p>
      </dgm:t>
    </dgm:pt>
    <dgm:pt modelId="{80F4D4CA-8723-450D-99CE-839B34E074C9}" type="parTrans" cxnId="{C361E6A6-9B5E-4889-BFB3-CAA6476B0867}">
      <dgm:prSet/>
      <dgm:spPr/>
      <dgm:t>
        <a:bodyPr/>
        <a:lstStyle/>
        <a:p>
          <a:endParaRPr lang="en-US"/>
        </a:p>
      </dgm:t>
    </dgm:pt>
    <dgm:pt modelId="{3F4FD8BE-7891-43EE-A37E-7004A9489595}" type="sibTrans" cxnId="{C361E6A6-9B5E-4889-BFB3-CAA6476B0867}">
      <dgm:prSet/>
      <dgm:spPr/>
      <dgm:t>
        <a:bodyPr/>
        <a:lstStyle/>
        <a:p>
          <a:endParaRPr lang="en-US"/>
        </a:p>
      </dgm:t>
    </dgm:pt>
    <dgm:pt modelId="{70304735-2688-4F56-AF7A-8A557384F3A5}">
      <dgm:prSet phldrT="[Text]"/>
      <dgm:spPr/>
      <dgm:t>
        <a:bodyPr/>
        <a:lstStyle/>
        <a:p>
          <a:r>
            <a:rPr lang="el-GR" b="1" dirty="0" smtClean="0"/>
            <a:t>Ν. 3521/2006 </a:t>
          </a:r>
          <a:r>
            <a:rPr lang="el-GR" dirty="0" smtClean="0"/>
            <a:t>Κύρωση σύμβασης για την προστασία της άυλης πολιτιστικής κληρονομιάς</a:t>
          </a:r>
          <a:endParaRPr lang="en-US" dirty="0"/>
        </a:p>
      </dgm:t>
    </dgm:pt>
    <dgm:pt modelId="{6A0447EE-BB4D-4078-B953-C1DFFCEBC95C}" type="parTrans" cxnId="{644AC341-4D94-4A7B-BBC6-D18A54FE9BD2}">
      <dgm:prSet/>
      <dgm:spPr/>
      <dgm:t>
        <a:bodyPr/>
        <a:lstStyle/>
        <a:p>
          <a:endParaRPr lang="en-US"/>
        </a:p>
      </dgm:t>
    </dgm:pt>
    <dgm:pt modelId="{40C218F1-736C-4BA4-BD22-F898CC6F5371}" type="sibTrans" cxnId="{644AC341-4D94-4A7B-BBC6-D18A54FE9BD2}">
      <dgm:prSet/>
      <dgm:spPr/>
      <dgm:t>
        <a:bodyPr/>
        <a:lstStyle/>
        <a:p>
          <a:endParaRPr lang="en-US"/>
        </a:p>
      </dgm:t>
    </dgm:pt>
    <dgm:pt modelId="{7F5D50B4-0939-474C-BA3B-7BA97A709004}">
      <dgm:prSet/>
      <dgm:spPr/>
      <dgm:t>
        <a:bodyPr/>
        <a:lstStyle/>
        <a:p>
          <a:r>
            <a:rPr lang="el-GR" dirty="0" smtClean="0"/>
            <a:t>Ν. 3658/2008 Μέτρα για την προστασία των πολιτιστικών αγαθών και άλλες διατάξεις</a:t>
          </a:r>
        </a:p>
      </dgm:t>
    </dgm:pt>
    <dgm:pt modelId="{7EB43686-7269-414F-AEBE-7507D5B6234A}" type="parTrans" cxnId="{38113D73-2988-485E-9098-1FE08E6B324C}">
      <dgm:prSet/>
      <dgm:spPr/>
      <dgm:t>
        <a:bodyPr/>
        <a:lstStyle/>
        <a:p>
          <a:endParaRPr lang="en-US"/>
        </a:p>
      </dgm:t>
    </dgm:pt>
    <dgm:pt modelId="{13FBABF2-236E-4C4C-A385-8FF14D486619}" type="sibTrans" cxnId="{38113D73-2988-485E-9098-1FE08E6B324C}">
      <dgm:prSet/>
      <dgm:spPr/>
      <dgm:t>
        <a:bodyPr/>
        <a:lstStyle/>
        <a:p>
          <a:endParaRPr lang="en-US"/>
        </a:p>
      </dgm:t>
    </dgm:pt>
    <dgm:pt modelId="{5CAF083C-D06A-4BC1-8017-D014BA638E84}">
      <dgm:prSet/>
      <dgm:spPr/>
      <dgm:t>
        <a:bodyPr/>
        <a:lstStyle/>
        <a:p>
          <a:r>
            <a:rPr lang="el-GR" b="1" dirty="0" smtClean="0"/>
            <a:t>Π.Δ. 62/12 </a:t>
          </a:r>
          <a:r>
            <a:rPr lang="el-GR" dirty="0" smtClean="0"/>
            <a:t>Καταγραφή, αποτύπωση και τεκμηρίωση άυλων πολιτιστικών αγαθών</a:t>
          </a:r>
          <a:endParaRPr lang="en-US" dirty="0"/>
        </a:p>
      </dgm:t>
    </dgm:pt>
    <dgm:pt modelId="{A9B31A97-87CA-4A29-8F89-4702476A922D}" type="parTrans" cxnId="{498A7FF6-33D7-4055-98EB-4FB5FBFAF249}">
      <dgm:prSet/>
      <dgm:spPr/>
      <dgm:t>
        <a:bodyPr/>
        <a:lstStyle/>
        <a:p>
          <a:endParaRPr lang="en-US"/>
        </a:p>
      </dgm:t>
    </dgm:pt>
    <dgm:pt modelId="{9DE59BE0-ACA6-4F51-A654-95969FCEFA30}" type="sibTrans" cxnId="{498A7FF6-33D7-4055-98EB-4FB5FBFAF249}">
      <dgm:prSet/>
      <dgm:spPr/>
      <dgm:t>
        <a:bodyPr/>
        <a:lstStyle/>
        <a:p>
          <a:endParaRPr lang="en-US"/>
        </a:p>
      </dgm:t>
    </dgm:pt>
    <dgm:pt modelId="{98329DD0-145D-42E0-AB6B-5A93D2349648}">
      <dgm:prSet/>
      <dgm:spPr/>
      <dgm:t>
        <a:bodyPr/>
        <a:lstStyle/>
        <a:p>
          <a:endParaRPr lang="en-US"/>
        </a:p>
      </dgm:t>
    </dgm:pt>
    <dgm:pt modelId="{5E42011F-7ADB-4BD3-95E5-8856FE93CB29}" type="parTrans" cxnId="{AC89E3CC-9652-4869-9BE8-091088F6BA4F}">
      <dgm:prSet/>
      <dgm:spPr/>
      <dgm:t>
        <a:bodyPr/>
        <a:lstStyle/>
        <a:p>
          <a:endParaRPr lang="en-US"/>
        </a:p>
      </dgm:t>
    </dgm:pt>
    <dgm:pt modelId="{8B29423D-4143-444C-81C2-0E875F2E40ED}" type="sibTrans" cxnId="{AC89E3CC-9652-4869-9BE8-091088F6BA4F}">
      <dgm:prSet/>
      <dgm:spPr/>
      <dgm:t>
        <a:bodyPr/>
        <a:lstStyle/>
        <a:p>
          <a:endParaRPr lang="en-US"/>
        </a:p>
      </dgm:t>
    </dgm:pt>
    <dgm:pt modelId="{9BA346C8-F464-42BE-A911-E97A8205DBAF}">
      <dgm:prSet/>
      <dgm:spPr/>
      <dgm:t>
        <a:bodyPr/>
        <a:lstStyle/>
        <a:p>
          <a:endParaRPr lang="en-US"/>
        </a:p>
      </dgm:t>
    </dgm:pt>
    <dgm:pt modelId="{199D8FA9-EBE2-4C70-B1C4-4FF3576123CE}" type="parTrans" cxnId="{7A92BDD8-1207-46B1-B9DD-38D82B7D8BD6}">
      <dgm:prSet/>
      <dgm:spPr/>
      <dgm:t>
        <a:bodyPr/>
        <a:lstStyle/>
        <a:p>
          <a:endParaRPr lang="en-US"/>
        </a:p>
      </dgm:t>
    </dgm:pt>
    <dgm:pt modelId="{27412CC3-F168-48D0-B955-4ED1FED7DF40}" type="sibTrans" cxnId="{7A92BDD8-1207-46B1-B9DD-38D82B7D8BD6}">
      <dgm:prSet/>
      <dgm:spPr/>
      <dgm:t>
        <a:bodyPr/>
        <a:lstStyle/>
        <a:p>
          <a:endParaRPr lang="en-US"/>
        </a:p>
      </dgm:t>
    </dgm:pt>
    <dgm:pt modelId="{B573C3C7-D064-41A5-B841-9D35FBC323D3}">
      <dgm:prSet/>
      <dgm:spPr/>
      <dgm:t>
        <a:bodyPr/>
        <a:lstStyle/>
        <a:p>
          <a:endParaRPr lang="en-US"/>
        </a:p>
      </dgm:t>
    </dgm:pt>
    <dgm:pt modelId="{06B5BE4D-22AF-4636-8768-B494D4F15557}" type="parTrans" cxnId="{54BDBA7C-BF87-4BA8-8BDE-03D55C858675}">
      <dgm:prSet/>
      <dgm:spPr/>
      <dgm:t>
        <a:bodyPr/>
        <a:lstStyle/>
        <a:p>
          <a:endParaRPr lang="en-US"/>
        </a:p>
      </dgm:t>
    </dgm:pt>
    <dgm:pt modelId="{C641E3CB-5B49-42C4-845A-C60870BCD981}" type="sibTrans" cxnId="{54BDBA7C-BF87-4BA8-8BDE-03D55C858675}">
      <dgm:prSet/>
      <dgm:spPr/>
      <dgm:t>
        <a:bodyPr/>
        <a:lstStyle/>
        <a:p>
          <a:endParaRPr lang="en-US"/>
        </a:p>
      </dgm:t>
    </dgm:pt>
    <dgm:pt modelId="{DE020F85-7439-447F-957A-A8266EFD2BD5}">
      <dgm:prSet/>
      <dgm:spPr/>
      <dgm:t>
        <a:bodyPr/>
        <a:lstStyle/>
        <a:p>
          <a:endParaRPr lang="en-US"/>
        </a:p>
      </dgm:t>
    </dgm:pt>
    <dgm:pt modelId="{B5F06A93-6AE7-49D1-BE94-7F89514C310B}" type="parTrans" cxnId="{60774B3F-312E-4712-B0A3-2C703C88B207}">
      <dgm:prSet/>
      <dgm:spPr/>
      <dgm:t>
        <a:bodyPr/>
        <a:lstStyle/>
        <a:p>
          <a:endParaRPr lang="en-US"/>
        </a:p>
      </dgm:t>
    </dgm:pt>
    <dgm:pt modelId="{8BF1698C-BB5D-44F2-9471-C10BA242C6BC}" type="sibTrans" cxnId="{60774B3F-312E-4712-B0A3-2C703C88B207}">
      <dgm:prSet/>
      <dgm:spPr/>
      <dgm:t>
        <a:bodyPr/>
        <a:lstStyle/>
        <a:p>
          <a:endParaRPr lang="en-US"/>
        </a:p>
      </dgm:t>
    </dgm:pt>
    <dgm:pt modelId="{08717298-80B3-4D1E-AED7-634E3D780805}" type="pres">
      <dgm:prSet presAssocID="{346929CE-92FC-46A3-A4A0-A5DFDCB0F6E8}" presName="outerComposite" presStyleCnt="0">
        <dgm:presLayoutVars>
          <dgm:chMax val="5"/>
          <dgm:dir/>
          <dgm:resizeHandles val="exact"/>
        </dgm:presLayoutVars>
      </dgm:prSet>
      <dgm:spPr/>
    </dgm:pt>
    <dgm:pt modelId="{DBFC3457-97AD-4CA7-9D4A-70889AE05CC1}" type="pres">
      <dgm:prSet presAssocID="{346929CE-92FC-46A3-A4A0-A5DFDCB0F6E8}" presName="dummyMaxCanvas" presStyleCnt="0">
        <dgm:presLayoutVars/>
      </dgm:prSet>
      <dgm:spPr/>
    </dgm:pt>
    <dgm:pt modelId="{ABD6AF26-D624-41FE-A24B-CB01F42E2090}" type="pres">
      <dgm:prSet presAssocID="{346929CE-92FC-46A3-A4A0-A5DFDCB0F6E8}" presName="FiveNodes_1" presStyleLbl="node1" presStyleIdx="0" presStyleCnt="5">
        <dgm:presLayoutVars>
          <dgm:bulletEnabled val="1"/>
        </dgm:presLayoutVars>
      </dgm:prSet>
      <dgm:spPr/>
      <dgm:t>
        <a:bodyPr/>
        <a:lstStyle/>
        <a:p>
          <a:endParaRPr lang="en-US"/>
        </a:p>
      </dgm:t>
    </dgm:pt>
    <dgm:pt modelId="{5C309097-66E4-48B0-AB2C-45BC0B71DA24}" type="pres">
      <dgm:prSet presAssocID="{346929CE-92FC-46A3-A4A0-A5DFDCB0F6E8}" presName="FiveNodes_2" presStyleLbl="node1" presStyleIdx="1" presStyleCnt="5">
        <dgm:presLayoutVars>
          <dgm:bulletEnabled val="1"/>
        </dgm:presLayoutVars>
      </dgm:prSet>
      <dgm:spPr/>
      <dgm:t>
        <a:bodyPr/>
        <a:lstStyle/>
        <a:p>
          <a:endParaRPr lang="en-US"/>
        </a:p>
      </dgm:t>
    </dgm:pt>
    <dgm:pt modelId="{8907467A-495F-45C0-849C-AA3CDB6883D4}" type="pres">
      <dgm:prSet presAssocID="{346929CE-92FC-46A3-A4A0-A5DFDCB0F6E8}" presName="FiveNodes_3" presStyleLbl="node1" presStyleIdx="2" presStyleCnt="5">
        <dgm:presLayoutVars>
          <dgm:bulletEnabled val="1"/>
        </dgm:presLayoutVars>
      </dgm:prSet>
      <dgm:spPr/>
      <dgm:t>
        <a:bodyPr/>
        <a:lstStyle/>
        <a:p>
          <a:endParaRPr lang="en-US"/>
        </a:p>
      </dgm:t>
    </dgm:pt>
    <dgm:pt modelId="{5CF97B88-7553-45B7-AD2E-E3D5BB0188B2}" type="pres">
      <dgm:prSet presAssocID="{346929CE-92FC-46A3-A4A0-A5DFDCB0F6E8}" presName="FiveNodes_4" presStyleLbl="node1" presStyleIdx="3" presStyleCnt="5">
        <dgm:presLayoutVars>
          <dgm:bulletEnabled val="1"/>
        </dgm:presLayoutVars>
      </dgm:prSet>
      <dgm:spPr/>
      <dgm:t>
        <a:bodyPr/>
        <a:lstStyle/>
        <a:p>
          <a:endParaRPr lang="en-US"/>
        </a:p>
      </dgm:t>
    </dgm:pt>
    <dgm:pt modelId="{9FC421B3-BB4A-4789-8FB6-F441DFD71476}" type="pres">
      <dgm:prSet presAssocID="{346929CE-92FC-46A3-A4A0-A5DFDCB0F6E8}" presName="FiveNodes_5" presStyleLbl="node1" presStyleIdx="4" presStyleCnt="5">
        <dgm:presLayoutVars>
          <dgm:bulletEnabled val="1"/>
        </dgm:presLayoutVars>
      </dgm:prSet>
      <dgm:spPr/>
      <dgm:t>
        <a:bodyPr/>
        <a:lstStyle/>
        <a:p>
          <a:endParaRPr lang="en-US"/>
        </a:p>
      </dgm:t>
    </dgm:pt>
    <dgm:pt modelId="{2B0CFE9A-F28A-49DE-A329-D2AFC5B5F880}" type="pres">
      <dgm:prSet presAssocID="{346929CE-92FC-46A3-A4A0-A5DFDCB0F6E8}" presName="FiveConn_1-2" presStyleLbl="fgAccFollowNode1" presStyleIdx="0" presStyleCnt="4">
        <dgm:presLayoutVars>
          <dgm:bulletEnabled val="1"/>
        </dgm:presLayoutVars>
      </dgm:prSet>
      <dgm:spPr/>
      <dgm:t>
        <a:bodyPr/>
        <a:lstStyle/>
        <a:p>
          <a:endParaRPr lang="en-US"/>
        </a:p>
      </dgm:t>
    </dgm:pt>
    <dgm:pt modelId="{A86DBAB9-B8A9-4B88-A586-91256AB77DF5}" type="pres">
      <dgm:prSet presAssocID="{346929CE-92FC-46A3-A4A0-A5DFDCB0F6E8}" presName="FiveConn_2-3" presStyleLbl="fgAccFollowNode1" presStyleIdx="1" presStyleCnt="4">
        <dgm:presLayoutVars>
          <dgm:bulletEnabled val="1"/>
        </dgm:presLayoutVars>
      </dgm:prSet>
      <dgm:spPr/>
      <dgm:t>
        <a:bodyPr/>
        <a:lstStyle/>
        <a:p>
          <a:endParaRPr lang="en-US"/>
        </a:p>
      </dgm:t>
    </dgm:pt>
    <dgm:pt modelId="{5566649E-1DA2-443F-8DB2-A73E4E149EB0}" type="pres">
      <dgm:prSet presAssocID="{346929CE-92FC-46A3-A4A0-A5DFDCB0F6E8}" presName="FiveConn_3-4" presStyleLbl="fgAccFollowNode1" presStyleIdx="2" presStyleCnt="4">
        <dgm:presLayoutVars>
          <dgm:bulletEnabled val="1"/>
        </dgm:presLayoutVars>
      </dgm:prSet>
      <dgm:spPr/>
      <dgm:t>
        <a:bodyPr/>
        <a:lstStyle/>
        <a:p>
          <a:endParaRPr lang="en-US"/>
        </a:p>
      </dgm:t>
    </dgm:pt>
    <dgm:pt modelId="{80CC4C91-602F-4063-A15A-A70A3AA6DEFC}" type="pres">
      <dgm:prSet presAssocID="{346929CE-92FC-46A3-A4A0-A5DFDCB0F6E8}" presName="FiveConn_4-5" presStyleLbl="fgAccFollowNode1" presStyleIdx="3" presStyleCnt="4">
        <dgm:presLayoutVars>
          <dgm:bulletEnabled val="1"/>
        </dgm:presLayoutVars>
      </dgm:prSet>
      <dgm:spPr/>
      <dgm:t>
        <a:bodyPr/>
        <a:lstStyle/>
        <a:p>
          <a:endParaRPr lang="en-US"/>
        </a:p>
      </dgm:t>
    </dgm:pt>
    <dgm:pt modelId="{C955E763-626E-4617-BD1A-01BD29042A33}" type="pres">
      <dgm:prSet presAssocID="{346929CE-92FC-46A3-A4A0-A5DFDCB0F6E8}" presName="FiveNodes_1_text" presStyleLbl="node1" presStyleIdx="4" presStyleCnt="5">
        <dgm:presLayoutVars>
          <dgm:bulletEnabled val="1"/>
        </dgm:presLayoutVars>
      </dgm:prSet>
      <dgm:spPr/>
      <dgm:t>
        <a:bodyPr/>
        <a:lstStyle/>
        <a:p>
          <a:endParaRPr lang="en-US"/>
        </a:p>
      </dgm:t>
    </dgm:pt>
    <dgm:pt modelId="{E4E422C6-49D9-43D1-BCB0-7E9B2909A2D9}" type="pres">
      <dgm:prSet presAssocID="{346929CE-92FC-46A3-A4A0-A5DFDCB0F6E8}" presName="FiveNodes_2_text" presStyleLbl="node1" presStyleIdx="4" presStyleCnt="5">
        <dgm:presLayoutVars>
          <dgm:bulletEnabled val="1"/>
        </dgm:presLayoutVars>
      </dgm:prSet>
      <dgm:spPr/>
      <dgm:t>
        <a:bodyPr/>
        <a:lstStyle/>
        <a:p>
          <a:endParaRPr lang="en-US"/>
        </a:p>
      </dgm:t>
    </dgm:pt>
    <dgm:pt modelId="{9997F1EA-EF31-4868-9DC6-2DA4D2D241A3}" type="pres">
      <dgm:prSet presAssocID="{346929CE-92FC-46A3-A4A0-A5DFDCB0F6E8}" presName="FiveNodes_3_text" presStyleLbl="node1" presStyleIdx="4" presStyleCnt="5">
        <dgm:presLayoutVars>
          <dgm:bulletEnabled val="1"/>
        </dgm:presLayoutVars>
      </dgm:prSet>
      <dgm:spPr/>
      <dgm:t>
        <a:bodyPr/>
        <a:lstStyle/>
        <a:p>
          <a:endParaRPr lang="en-US"/>
        </a:p>
      </dgm:t>
    </dgm:pt>
    <dgm:pt modelId="{1640B3EF-41FC-40F7-A4DA-40C696FF645A}" type="pres">
      <dgm:prSet presAssocID="{346929CE-92FC-46A3-A4A0-A5DFDCB0F6E8}" presName="FiveNodes_4_text" presStyleLbl="node1" presStyleIdx="4" presStyleCnt="5">
        <dgm:presLayoutVars>
          <dgm:bulletEnabled val="1"/>
        </dgm:presLayoutVars>
      </dgm:prSet>
      <dgm:spPr/>
      <dgm:t>
        <a:bodyPr/>
        <a:lstStyle/>
        <a:p>
          <a:endParaRPr lang="en-US"/>
        </a:p>
      </dgm:t>
    </dgm:pt>
    <dgm:pt modelId="{B502E03F-3952-4903-B9C5-D630D552340E}" type="pres">
      <dgm:prSet presAssocID="{346929CE-92FC-46A3-A4A0-A5DFDCB0F6E8}" presName="FiveNodes_5_text" presStyleLbl="node1" presStyleIdx="4" presStyleCnt="5">
        <dgm:presLayoutVars>
          <dgm:bulletEnabled val="1"/>
        </dgm:presLayoutVars>
      </dgm:prSet>
      <dgm:spPr/>
      <dgm:t>
        <a:bodyPr/>
        <a:lstStyle/>
        <a:p>
          <a:endParaRPr lang="en-US"/>
        </a:p>
      </dgm:t>
    </dgm:pt>
  </dgm:ptLst>
  <dgm:cxnLst>
    <dgm:cxn modelId="{38113D73-2988-485E-9098-1FE08E6B324C}" srcId="{346929CE-92FC-46A3-A4A0-A5DFDCB0F6E8}" destId="{7F5D50B4-0939-474C-BA3B-7BA97A709004}" srcOrd="3" destOrd="0" parTransId="{7EB43686-7269-414F-AEBE-7507D5B6234A}" sibTransId="{13FBABF2-236E-4C4C-A385-8FF14D486619}"/>
    <dgm:cxn modelId="{57AD7822-39A6-473F-A506-995757DDCFEA}" type="presOf" srcId="{5CAF083C-D06A-4BC1-8017-D014BA638E84}" destId="{B502E03F-3952-4903-B9C5-D630D552340E}" srcOrd="1" destOrd="0" presId="urn:microsoft.com/office/officeart/2005/8/layout/vProcess5"/>
    <dgm:cxn modelId="{498A7FF6-33D7-4055-98EB-4FB5FBFAF249}" srcId="{346929CE-92FC-46A3-A4A0-A5DFDCB0F6E8}" destId="{5CAF083C-D06A-4BC1-8017-D014BA638E84}" srcOrd="4" destOrd="0" parTransId="{A9B31A97-87CA-4A29-8F89-4702476A922D}" sibTransId="{9DE59BE0-ACA6-4F51-A654-95969FCEFA30}"/>
    <dgm:cxn modelId="{7A92BDD8-1207-46B1-B9DD-38D82B7D8BD6}" srcId="{346929CE-92FC-46A3-A4A0-A5DFDCB0F6E8}" destId="{9BA346C8-F464-42BE-A911-E97A8205DBAF}" srcOrd="7" destOrd="0" parTransId="{199D8FA9-EBE2-4C70-B1C4-4FF3576123CE}" sibTransId="{27412CC3-F168-48D0-B955-4ED1FED7DF40}"/>
    <dgm:cxn modelId="{37BF60B3-C3C6-4CB6-A42D-36972A0E37B5}" type="presOf" srcId="{40C218F1-736C-4BA4-BD22-F898CC6F5371}" destId="{5566649E-1DA2-443F-8DB2-A73E4E149EB0}" srcOrd="0" destOrd="0" presId="urn:microsoft.com/office/officeart/2005/8/layout/vProcess5"/>
    <dgm:cxn modelId="{54BDBA7C-BF87-4BA8-8BDE-03D55C858675}" srcId="{346929CE-92FC-46A3-A4A0-A5DFDCB0F6E8}" destId="{B573C3C7-D064-41A5-B841-9D35FBC323D3}" srcOrd="6" destOrd="0" parTransId="{06B5BE4D-22AF-4636-8768-B494D4F15557}" sibTransId="{C641E3CB-5B49-42C4-845A-C60870BCD981}"/>
    <dgm:cxn modelId="{F2A976EB-DD3D-4735-871D-79B592DAB190}" type="presOf" srcId="{08953E12-3D33-4D47-BE83-E5F72C2A8568}" destId="{ABD6AF26-D624-41FE-A24B-CB01F42E2090}" srcOrd="0" destOrd="0" presId="urn:microsoft.com/office/officeart/2005/8/layout/vProcess5"/>
    <dgm:cxn modelId="{3AF1B540-4378-4908-ABFA-BAB09E3346C6}" type="presOf" srcId="{08953E12-3D33-4D47-BE83-E5F72C2A8568}" destId="{C955E763-626E-4617-BD1A-01BD29042A33}" srcOrd="1" destOrd="0" presId="urn:microsoft.com/office/officeart/2005/8/layout/vProcess5"/>
    <dgm:cxn modelId="{F3D4BEA1-7443-4585-B14A-939FC69DD719}" type="presOf" srcId="{8A00009B-29F8-480E-B0A4-0B548A591337}" destId="{2B0CFE9A-F28A-49DE-A329-D2AFC5B5F880}" srcOrd="0" destOrd="0" presId="urn:microsoft.com/office/officeart/2005/8/layout/vProcess5"/>
    <dgm:cxn modelId="{A84E36AC-DC49-45D5-ABF8-4EF1D940D472}" type="presOf" srcId="{7F5D50B4-0939-474C-BA3B-7BA97A709004}" destId="{5CF97B88-7553-45B7-AD2E-E3D5BB0188B2}" srcOrd="0" destOrd="0" presId="urn:microsoft.com/office/officeart/2005/8/layout/vProcess5"/>
    <dgm:cxn modelId="{628D1F8F-CD4A-4936-B864-8ED2C4E10DF2}" type="presOf" srcId="{70304735-2688-4F56-AF7A-8A557384F3A5}" destId="{8907467A-495F-45C0-849C-AA3CDB6883D4}" srcOrd="0" destOrd="0" presId="urn:microsoft.com/office/officeart/2005/8/layout/vProcess5"/>
    <dgm:cxn modelId="{8F8633D3-0157-4F79-9BB4-17AC41BEDF65}" type="presOf" srcId="{70304735-2688-4F56-AF7A-8A557384F3A5}" destId="{9997F1EA-EF31-4868-9DC6-2DA4D2D241A3}" srcOrd="1" destOrd="0" presId="urn:microsoft.com/office/officeart/2005/8/layout/vProcess5"/>
    <dgm:cxn modelId="{8DC3920A-D307-4C9E-9D39-CA8B35927FD1}" type="presOf" srcId="{5CAF083C-D06A-4BC1-8017-D014BA638E84}" destId="{9FC421B3-BB4A-4789-8FB6-F441DFD71476}" srcOrd="0" destOrd="0" presId="urn:microsoft.com/office/officeart/2005/8/layout/vProcess5"/>
    <dgm:cxn modelId="{F66D6B69-D377-4995-8B5F-17D67E149C40}" type="presOf" srcId="{13FBABF2-236E-4C4C-A385-8FF14D486619}" destId="{80CC4C91-602F-4063-A15A-A70A3AA6DEFC}" srcOrd="0" destOrd="0" presId="urn:microsoft.com/office/officeart/2005/8/layout/vProcess5"/>
    <dgm:cxn modelId="{60774B3F-312E-4712-B0A3-2C703C88B207}" srcId="{346929CE-92FC-46A3-A4A0-A5DFDCB0F6E8}" destId="{DE020F85-7439-447F-957A-A8266EFD2BD5}" srcOrd="5" destOrd="0" parTransId="{B5F06A93-6AE7-49D1-BE94-7F89514C310B}" sibTransId="{8BF1698C-BB5D-44F2-9471-C10BA242C6BC}"/>
    <dgm:cxn modelId="{AC89E3CC-9652-4869-9BE8-091088F6BA4F}" srcId="{346929CE-92FC-46A3-A4A0-A5DFDCB0F6E8}" destId="{98329DD0-145D-42E0-AB6B-5A93D2349648}" srcOrd="8" destOrd="0" parTransId="{5E42011F-7ADB-4BD3-95E5-8856FE93CB29}" sibTransId="{8B29423D-4143-444C-81C2-0E875F2E40ED}"/>
    <dgm:cxn modelId="{5A4DF9CC-37A3-4124-9BFA-DBD4D6F656CF}" srcId="{346929CE-92FC-46A3-A4A0-A5DFDCB0F6E8}" destId="{08953E12-3D33-4D47-BE83-E5F72C2A8568}" srcOrd="0" destOrd="0" parTransId="{7A043D99-88E5-4CBB-8477-49C4B5F057F9}" sibTransId="{8A00009B-29F8-480E-B0A4-0B548A591337}"/>
    <dgm:cxn modelId="{644AC341-4D94-4A7B-BBC6-D18A54FE9BD2}" srcId="{346929CE-92FC-46A3-A4A0-A5DFDCB0F6E8}" destId="{70304735-2688-4F56-AF7A-8A557384F3A5}" srcOrd="2" destOrd="0" parTransId="{6A0447EE-BB4D-4078-B953-C1DFFCEBC95C}" sibTransId="{40C218F1-736C-4BA4-BD22-F898CC6F5371}"/>
    <dgm:cxn modelId="{BB3BA236-C5BF-4885-BEB4-0E89864677F1}" type="presOf" srcId="{2F5EC872-6390-48DF-ABF2-E533AC1EA797}" destId="{5C309097-66E4-48B0-AB2C-45BC0B71DA24}" srcOrd="0" destOrd="0" presId="urn:microsoft.com/office/officeart/2005/8/layout/vProcess5"/>
    <dgm:cxn modelId="{C36E75C5-23CC-4BF9-AEC0-E78D0CE477A3}" type="presOf" srcId="{2F5EC872-6390-48DF-ABF2-E533AC1EA797}" destId="{E4E422C6-49D9-43D1-BCB0-7E9B2909A2D9}" srcOrd="1" destOrd="0" presId="urn:microsoft.com/office/officeart/2005/8/layout/vProcess5"/>
    <dgm:cxn modelId="{7A1559D7-CB2D-4076-89AA-43317B6479A9}" type="presOf" srcId="{346929CE-92FC-46A3-A4A0-A5DFDCB0F6E8}" destId="{08717298-80B3-4D1E-AED7-634E3D780805}" srcOrd="0" destOrd="0" presId="urn:microsoft.com/office/officeart/2005/8/layout/vProcess5"/>
    <dgm:cxn modelId="{C361E6A6-9B5E-4889-BFB3-CAA6476B0867}" srcId="{346929CE-92FC-46A3-A4A0-A5DFDCB0F6E8}" destId="{2F5EC872-6390-48DF-ABF2-E533AC1EA797}" srcOrd="1" destOrd="0" parTransId="{80F4D4CA-8723-450D-99CE-839B34E074C9}" sibTransId="{3F4FD8BE-7891-43EE-A37E-7004A9489595}"/>
    <dgm:cxn modelId="{2690734A-DCDE-4EE4-A7DD-6DAF03C7D3A9}" type="presOf" srcId="{3F4FD8BE-7891-43EE-A37E-7004A9489595}" destId="{A86DBAB9-B8A9-4B88-A586-91256AB77DF5}" srcOrd="0" destOrd="0" presId="urn:microsoft.com/office/officeart/2005/8/layout/vProcess5"/>
    <dgm:cxn modelId="{BCCF4976-3066-450A-A7B2-646810FECAF9}" type="presOf" srcId="{7F5D50B4-0939-474C-BA3B-7BA97A709004}" destId="{1640B3EF-41FC-40F7-A4DA-40C696FF645A}" srcOrd="1" destOrd="0" presId="urn:microsoft.com/office/officeart/2005/8/layout/vProcess5"/>
    <dgm:cxn modelId="{011A41A8-A50E-42D1-A808-630F0CF6B79D}" type="presParOf" srcId="{08717298-80B3-4D1E-AED7-634E3D780805}" destId="{DBFC3457-97AD-4CA7-9D4A-70889AE05CC1}" srcOrd="0" destOrd="0" presId="urn:microsoft.com/office/officeart/2005/8/layout/vProcess5"/>
    <dgm:cxn modelId="{F1C9EE19-6F07-4AF5-9FD0-98961919D3A4}" type="presParOf" srcId="{08717298-80B3-4D1E-AED7-634E3D780805}" destId="{ABD6AF26-D624-41FE-A24B-CB01F42E2090}" srcOrd="1" destOrd="0" presId="urn:microsoft.com/office/officeart/2005/8/layout/vProcess5"/>
    <dgm:cxn modelId="{1D7611F2-35AE-4E0E-9DCC-A0FA819A19B1}" type="presParOf" srcId="{08717298-80B3-4D1E-AED7-634E3D780805}" destId="{5C309097-66E4-48B0-AB2C-45BC0B71DA24}" srcOrd="2" destOrd="0" presId="urn:microsoft.com/office/officeart/2005/8/layout/vProcess5"/>
    <dgm:cxn modelId="{9D699756-152F-4F59-9B87-1356BE118D51}" type="presParOf" srcId="{08717298-80B3-4D1E-AED7-634E3D780805}" destId="{8907467A-495F-45C0-849C-AA3CDB6883D4}" srcOrd="3" destOrd="0" presId="urn:microsoft.com/office/officeart/2005/8/layout/vProcess5"/>
    <dgm:cxn modelId="{1DEA78BB-FDE0-4FA5-AD61-EA540CA3A4FA}" type="presParOf" srcId="{08717298-80B3-4D1E-AED7-634E3D780805}" destId="{5CF97B88-7553-45B7-AD2E-E3D5BB0188B2}" srcOrd="4" destOrd="0" presId="urn:microsoft.com/office/officeart/2005/8/layout/vProcess5"/>
    <dgm:cxn modelId="{A5558232-BBED-49AF-9BD7-96A1D87B518E}" type="presParOf" srcId="{08717298-80B3-4D1E-AED7-634E3D780805}" destId="{9FC421B3-BB4A-4789-8FB6-F441DFD71476}" srcOrd="5" destOrd="0" presId="urn:microsoft.com/office/officeart/2005/8/layout/vProcess5"/>
    <dgm:cxn modelId="{06FBF0B0-5941-435D-8B59-3085B24D2C07}" type="presParOf" srcId="{08717298-80B3-4D1E-AED7-634E3D780805}" destId="{2B0CFE9A-F28A-49DE-A329-D2AFC5B5F880}" srcOrd="6" destOrd="0" presId="urn:microsoft.com/office/officeart/2005/8/layout/vProcess5"/>
    <dgm:cxn modelId="{F35E06CE-E0C4-4CE6-BD08-87FE1D8815DD}" type="presParOf" srcId="{08717298-80B3-4D1E-AED7-634E3D780805}" destId="{A86DBAB9-B8A9-4B88-A586-91256AB77DF5}" srcOrd="7" destOrd="0" presId="urn:microsoft.com/office/officeart/2005/8/layout/vProcess5"/>
    <dgm:cxn modelId="{2121E139-7349-4216-AF75-0EA9D353F51C}" type="presParOf" srcId="{08717298-80B3-4D1E-AED7-634E3D780805}" destId="{5566649E-1DA2-443F-8DB2-A73E4E149EB0}" srcOrd="8" destOrd="0" presId="urn:microsoft.com/office/officeart/2005/8/layout/vProcess5"/>
    <dgm:cxn modelId="{7B210C40-86F6-49EB-BCDF-C9A780358394}" type="presParOf" srcId="{08717298-80B3-4D1E-AED7-634E3D780805}" destId="{80CC4C91-602F-4063-A15A-A70A3AA6DEFC}" srcOrd="9" destOrd="0" presId="urn:microsoft.com/office/officeart/2005/8/layout/vProcess5"/>
    <dgm:cxn modelId="{B30367F4-0E6A-498A-A9B5-F3E963FE1677}" type="presParOf" srcId="{08717298-80B3-4D1E-AED7-634E3D780805}" destId="{C955E763-626E-4617-BD1A-01BD29042A33}" srcOrd="10" destOrd="0" presId="urn:microsoft.com/office/officeart/2005/8/layout/vProcess5"/>
    <dgm:cxn modelId="{E591D5C7-4B16-467D-9D46-795A95D0741F}" type="presParOf" srcId="{08717298-80B3-4D1E-AED7-634E3D780805}" destId="{E4E422C6-49D9-43D1-BCB0-7E9B2909A2D9}" srcOrd="11" destOrd="0" presId="urn:microsoft.com/office/officeart/2005/8/layout/vProcess5"/>
    <dgm:cxn modelId="{5E5FBF9D-4EE6-4DEA-838C-96A7680623CE}" type="presParOf" srcId="{08717298-80B3-4D1E-AED7-634E3D780805}" destId="{9997F1EA-EF31-4868-9DC6-2DA4D2D241A3}" srcOrd="12" destOrd="0" presId="urn:microsoft.com/office/officeart/2005/8/layout/vProcess5"/>
    <dgm:cxn modelId="{10576860-DA9B-4409-AAA5-8C094749AD4E}" type="presParOf" srcId="{08717298-80B3-4D1E-AED7-634E3D780805}" destId="{1640B3EF-41FC-40F7-A4DA-40C696FF645A}" srcOrd="13" destOrd="0" presId="urn:microsoft.com/office/officeart/2005/8/layout/vProcess5"/>
    <dgm:cxn modelId="{77481C46-DFB7-40A2-ACBB-C9CA7B1DC2A4}" type="presParOf" srcId="{08717298-80B3-4D1E-AED7-634E3D780805}" destId="{B502E03F-3952-4903-B9C5-D630D552340E}" srcOrd="14" destOrd="0" presId="urn:microsoft.com/office/officeart/2005/8/layout/vProcess5"/>
  </dgm:cxnLst>
  <dgm:bg/>
  <dgm:whole/>
</dgm:dataModel>
</file>

<file path=ppt/diagrams/data2.xml><?xml version="1.0" encoding="utf-8"?>
<dgm:dataModel xmlns:dgm="http://schemas.openxmlformats.org/drawingml/2006/diagram" xmlns:a="http://schemas.openxmlformats.org/drawingml/2006/main">
  <dgm:ptLst>
    <dgm:pt modelId="{6A409429-1FDA-461E-804C-345FDBD23362}" type="doc">
      <dgm:prSet loTypeId="urn:microsoft.com/office/officeart/2005/8/layout/default#1" loCatId="list" qsTypeId="urn:microsoft.com/office/officeart/2005/8/quickstyle/simple1" qsCatId="simple" csTypeId="urn:microsoft.com/office/officeart/2005/8/colors/accent0_1" csCatId="mainScheme" phldr="1"/>
      <dgm:spPr/>
      <dgm:t>
        <a:bodyPr/>
        <a:lstStyle/>
        <a:p>
          <a:endParaRPr lang="en-US"/>
        </a:p>
      </dgm:t>
    </dgm:pt>
    <dgm:pt modelId="{520844CC-5B09-40E4-947B-34762637B085}">
      <dgm:prSet/>
      <dgm:spPr/>
      <dgm:t>
        <a:bodyPr/>
        <a:lstStyle/>
        <a:p>
          <a:r>
            <a:rPr lang="el-GR" dirty="0"/>
            <a:t>Η ανάπτυξη νέων σχεδίων υφασμάτων, μηχανών, ινών, μεθόδων και διαδικασιών μπορούν να προστατευθούν από το δίκαιο της διανοητικής ιδιοκτησίας και να οδηγήσουν στην αναγνώριση απόλυτων και αποκλειστικών </a:t>
          </a:r>
          <a:r>
            <a:rPr lang="el-GR" dirty="0" smtClean="0"/>
            <a:t>δικαιωμάτων</a:t>
          </a:r>
          <a:endParaRPr lang="en-US" dirty="0"/>
        </a:p>
      </dgm:t>
    </dgm:pt>
    <dgm:pt modelId="{55313D1E-84BB-45AC-9247-6D433519F533}" type="parTrans" cxnId="{56B60261-F1D8-4BDD-A1B0-059E16796FAD}">
      <dgm:prSet/>
      <dgm:spPr/>
      <dgm:t>
        <a:bodyPr/>
        <a:lstStyle/>
        <a:p>
          <a:endParaRPr lang="en-US"/>
        </a:p>
      </dgm:t>
    </dgm:pt>
    <dgm:pt modelId="{E33F3954-9507-4E7E-80FC-4F8E5B9E714D}" type="sibTrans" cxnId="{56B60261-F1D8-4BDD-A1B0-059E16796FAD}">
      <dgm:prSet/>
      <dgm:spPr/>
      <dgm:t>
        <a:bodyPr/>
        <a:lstStyle/>
        <a:p>
          <a:endParaRPr lang="en-US"/>
        </a:p>
      </dgm:t>
    </dgm:pt>
    <dgm:pt modelId="{9B36DE10-8A5B-4C4B-AE53-E5704F20CA77}">
      <dgm:prSet/>
      <dgm:spPr/>
      <dgm:t>
        <a:bodyPr/>
        <a:lstStyle/>
        <a:p>
          <a:r>
            <a:rPr lang="el-GR" dirty="0"/>
            <a:t>Το δίκαιο της Διανοητικής Ιδιοκτησίας αποτελεί πρόσφορο πεδίο προστασίας των πολιτιστικών αγαθών, το οποίο </a:t>
          </a:r>
          <a:r>
            <a:rPr lang="el-GR" dirty="0" smtClean="0"/>
            <a:t>δύναται </a:t>
          </a:r>
          <a:r>
            <a:rPr lang="el-GR" dirty="0"/>
            <a:t>να ενισχύσει την οικονομική τους εκμετάλλευσης προς όφελος τόσο των δημιουργών τους όσο και του ευρύτερου συνόλου και της πολιτιστικής κληρονομίας μίας </a:t>
          </a:r>
          <a:r>
            <a:rPr lang="el-GR" dirty="0" smtClean="0"/>
            <a:t>χώρας </a:t>
          </a:r>
          <a:endParaRPr lang="el-GR" dirty="0"/>
        </a:p>
      </dgm:t>
    </dgm:pt>
    <dgm:pt modelId="{C770B630-9078-4C9F-8DFE-A1F2E71726C3}" type="parTrans" cxnId="{0FD5E7DB-75A9-4019-8A82-84BBCF9DBA10}">
      <dgm:prSet/>
      <dgm:spPr/>
      <dgm:t>
        <a:bodyPr/>
        <a:lstStyle/>
        <a:p>
          <a:endParaRPr lang="en-US"/>
        </a:p>
      </dgm:t>
    </dgm:pt>
    <dgm:pt modelId="{183A4DD9-2D52-4792-84A7-534D96FA4DBE}" type="sibTrans" cxnId="{0FD5E7DB-75A9-4019-8A82-84BBCF9DBA10}">
      <dgm:prSet/>
      <dgm:spPr/>
      <dgm:t>
        <a:bodyPr/>
        <a:lstStyle/>
        <a:p>
          <a:endParaRPr lang="en-US"/>
        </a:p>
      </dgm:t>
    </dgm:pt>
    <dgm:pt modelId="{8B693C57-4679-4B9D-8626-2B056F9873A9}">
      <dgm:prSet/>
      <dgm:spPr/>
      <dgm:t>
        <a:bodyPr/>
        <a:lstStyle/>
        <a:p>
          <a:r>
            <a:rPr lang="el-GR" dirty="0"/>
            <a:t>Το δίκαιο της ΔΙ δύναται να παράσχει σημαντική προστασία στην ανθρώπινη δημιουργία σε συνάρτηση προς τα πολιτιστικά αγαθά, η εμπορική και οικονομική αξιοποίηση των οποίων δύναται να λειτουργήσει ως μοχλός δημιουργίας και επανεκκίνησης νέων οικοτεχνικών μορφών παραγωγής</a:t>
          </a:r>
          <a:endParaRPr lang="en-US" dirty="0"/>
        </a:p>
      </dgm:t>
    </dgm:pt>
    <dgm:pt modelId="{8B2B45F8-5ADC-4A17-8CBC-B8F27BF4D045}" type="parTrans" cxnId="{F0F2F390-98A8-498E-8D7B-5D19FA1D21B9}">
      <dgm:prSet/>
      <dgm:spPr/>
      <dgm:t>
        <a:bodyPr/>
        <a:lstStyle/>
        <a:p>
          <a:endParaRPr lang="en-US"/>
        </a:p>
      </dgm:t>
    </dgm:pt>
    <dgm:pt modelId="{A6D41FCC-5D4E-43FA-8475-E54C64FFAB8B}" type="sibTrans" cxnId="{F0F2F390-98A8-498E-8D7B-5D19FA1D21B9}">
      <dgm:prSet/>
      <dgm:spPr/>
      <dgm:t>
        <a:bodyPr/>
        <a:lstStyle/>
        <a:p>
          <a:endParaRPr lang="en-US"/>
        </a:p>
      </dgm:t>
    </dgm:pt>
    <dgm:pt modelId="{0B82EA19-4A4B-415E-9B6A-DB10BA32A411}" type="pres">
      <dgm:prSet presAssocID="{6A409429-1FDA-461E-804C-345FDBD23362}" presName="diagram" presStyleCnt="0">
        <dgm:presLayoutVars>
          <dgm:dir/>
          <dgm:resizeHandles val="exact"/>
        </dgm:presLayoutVars>
      </dgm:prSet>
      <dgm:spPr/>
      <dgm:t>
        <a:bodyPr/>
        <a:lstStyle/>
        <a:p>
          <a:endParaRPr lang="en-US"/>
        </a:p>
      </dgm:t>
    </dgm:pt>
    <dgm:pt modelId="{79D82800-72A1-4726-BB93-19869C5D1EE8}" type="pres">
      <dgm:prSet presAssocID="{520844CC-5B09-40E4-947B-34762637B085}" presName="node" presStyleLbl="node1" presStyleIdx="0" presStyleCnt="3">
        <dgm:presLayoutVars>
          <dgm:bulletEnabled val="1"/>
        </dgm:presLayoutVars>
      </dgm:prSet>
      <dgm:spPr/>
      <dgm:t>
        <a:bodyPr/>
        <a:lstStyle/>
        <a:p>
          <a:endParaRPr lang="en-US"/>
        </a:p>
      </dgm:t>
    </dgm:pt>
    <dgm:pt modelId="{D49674E0-E0EF-4D3A-8908-435F1392BA7D}" type="pres">
      <dgm:prSet presAssocID="{E33F3954-9507-4E7E-80FC-4F8E5B9E714D}" presName="sibTrans" presStyleCnt="0"/>
      <dgm:spPr/>
    </dgm:pt>
    <dgm:pt modelId="{3B6ABACA-2522-4670-B28E-A602BE12D1FB}" type="pres">
      <dgm:prSet presAssocID="{9B36DE10-8A5B-4C4B-AE53-E5704F20CA77}" presName="node" presStyleLbl="node1" presStyleIdx="1" presStyleCnt="3">
        <dgm:presLayoutVars>
          <dgm:bulletEnabled val="1"/>
        </dgm:presLayoutVars>
      </dgm:prSet>
      <dgm:spPr/>
      <dgm:t>
        <a:bodyPr/>
        <a:lstStyle/>
        <a:p>
          <a:endParaRPr lang="en-US"/>
        </a:p>
      </dgm:t>
    </dgm:pt>
    <dgm:pt modelId="{073800A8-E586-4088-AA8F-4F634BFC9F8A}" type="pres">
      <dgm:prSet presAssocID="{183A4DD9-2D52-4792-84A7-534D96FA4DBE}" presName="sibTrans" presStyleCnt="0"/>
      <dgm:spPr/>
    </dgm:pt>
    <dgm:pt modelId="{650E7A1C-60EF-4FF2-B21A-3061A4CF4296}" type="pres">
      <dgm:prSet presAssocID="{8B693C57-4679-4B9D-8626-2B056F9873A9}" presName="node" presStyleLbl="node1" presStyleIdx="2" presStyleCnt="3">
        <dgm:presLayoutVars>
          <dgm:bulletEnabled val="1"/>
        </dgm:presLayoutVars>
      </dgm:prSet>
      <dgm:spPr/>
      <dgm:t>
        <a:bodyPr/>
        <a:lstStyle/>
        <a:p>
          <a:endParaRPr lang="en-US"/>
        </a:p>
      </dgm:t>
    </dgm:pt>
  </dgm:ptLst>
  <dgm:cxnLst>
    <dgm:cxn modelId="{E75E1FE9-5E3E-4805-A2F3-47F37CD4FA30}" type="presOf" srcId="{520844CC-5B09-40E4-947B-34762637B085}" destId="{79D82800-72A1-4726-BB93-19869C5D1EE8}" srcOrd="0" destOrd="0" presId="urn:microsoft.com/office/officeart/2005/8/layout/default#1"/>
    <dgm:cxn modelId="{C30946DE-3421-492C-B93D-2EE86F82EE0B}" type="presOf" srcId="{8B693C57-4679-4B9D-8626-2B056F9873A9}" destId="{650E7A1C-60EF-4FF2-B21A-3061A4CF4296}" srcOrd="0" destOrd="0" presId="urn:microsoft.com/office/officeart/2005/8/layout/default#1"/>
    <dgm:cxn modelId="{F0F2F390-98A8-498E-8D7B-5D19FA1D21B9}" srcId="{6A409429-1FDA-461E-804C-345FDBD23362}" destId="{8B693C57-4679-4B9D-8626-2B056F9873A9}" srcOrd="2" destOrd="0" parTransId="{8B2B45F8-5ADC-4A17-8CBC-B8F27BF4D045}" sibTransId="{A6D41FCC-5D4E-43FA-8475-E54C64FFAB8B}"/>
    <dgm:cxn modelId="{5B40DA77-ADF0-4AA6-81BE-DDB94893FF33}" type="presOf" srcId="{6A409429-1FDA-461E-804C-345FDBD23362}" destId="{0B82EA19-4A4B-415E-9B6A-DB10BA32A411}" srcOrd="0" destOrd="0" presId="urn:microsoft.com/office/officeart/2005/8/layout/default#1"/>
    <dgm:cxn modelId="{EA6CFE0A-4AE6-4D1D-B84B-E465F3471B2B}" type="presOf" srcId="{9B36DE10-8A5B-4C4B-AE53-E5704F20CA77}" destId="{3B6ABACA-2522-4670-B28E-A602BE12D1FB}" srcOrd="0" destOrd="0" presId="urn:microsoft.com/office/officeart/2005/8/layout/default#1"/>
    <dgm:cxn modelId="{0FD5E7DB-75A9-4019-8A82-84BBCF9DBA10}" srcId="{6A409429-1FDA-461E-804C-345FDBD23362}" destId="{9B36DE10-8A5B-4C4B-AE53-E5704F20CA77}" srcOrd="1" destOrd="0" parTransId="{C770B630-9078-4C9F-8DFE-A1F2E71726C3}" sibTransId="{183A4DD9-2D52-4792-84A7-534D96FA4DBE}"/>
    <dgm:cxn modelId="{56B60261-F1D8-4BDD-A1B0-059E16796FAD}" srcId="{6A409429-1FDA-461E-804C-345FDBD23362}" destId="{520844CC-5B09-40E4-947B-34762637B085}" srcOrd="0" destOrd="0" parTransId="{55313D1E-84BB-45AC-9247-6D433519F533}" sibTransId="{E33F3954-9507-4E7E-80FC-4F8E5B9E714D}"/>
    <dgm:cxn modelId="{627F0B42-7386-4204-9E50-6501556C9093}" type="presParOf" srcId="{0B82EA19-4A4B-415E-9B6A-DB10BA32A411}" destId="{79D82800-72A1-4726-BB93-19869C5D1EE8}" srcOrd="0" destOrd="0" presId="urn:microsoft.com/office/officeart/2005/8/layout/default#1"/>
    <dgm:cxn modelId="{C1E03194-5071-4819-88E8-3A3C45EBA0F3}" type="presParOf" srcId="{0B82EA19-4A4B-415E-9B6A-DB10BA32A411}" destId="{D49674E0-E0EF-4D3A-8908-435F1392BA7D}" srcOrd="1" destOrd="0" presId="urn:microsoft.com/office/officeart/2005/8/layout/default#1"/>
    <dgm:cxn modelId="{5E05D0CF-9F4B-4AD0-A05F-03892C2678AF}" type="presParOf" srcId="{0B82EA19-4A4B-415E-9B6A-DB10BA32A411}" destId="{3B6ABACA-2522-4670-B28E-A602BE12D1FB}" srcOrd="2" destOrd="0" presId="urn:microsoft.com/office/officeart/2005/8/layout/default#1"/>
    <dgm:cxn modelId="{6BED7876-C872-430D-9061-A3747EC35711}" type="presParOf" srcId="{0B82EA19-4A4B-415E-9B6A-DB10BA32A411}" destId="{073800A8-E586-4088-AA8F-4F634BFC9F8A}" srcOrd="3" destOrd="0" presId="urn:microsoft.com/office/officeart/2005/8/layout/default#1"/>
    <dgm:cxn modelId="{BC367856-2DF8-4696-A432-C468037355D5}" type="presParOf" srcId="{0B82EA19-4A4B-415E-9B6A-DB10BA32A411}" destId="{650E7A1C-60EF-4FF2-B21A-3061A4CF4296}" srcOrd="4" destOrd="0" presId="urn:microsoft.com/office/officeart/2005/8/layout/defaul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D82800-72A1-4726-BB93-19869C5D1EE8}">
      <dsp:nvSpPr>
        <dsp:cNvPr id="0" name=""/>
        <dsp:cNvSpPr/>
      </dsp:nvSpPr>
      <dsp:spPr>
        <a:xfrm>
          <a:off x="460905" y="1047"/>
          <a:ext cx="3479899" cy="2087939"/>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a:t>Η ανάπτυξη νέων σχεδίων υφασμάτων, μηχανών, ινών, μεθόδων και διαδικασιών μπορούν να προστατευθούν από το δίκαιο της διανοητικής ιδιοκτησίας και να οδηγήσουν στην αναγνώριση απόλυτων και αποκλειστικών δικαιωμάτων. </a:t>
          </a:r>
          <a:endParaRPr lang="en-US" sz="1600" kern="1200" dirty="0"/>
        </a:p>
      </dsp:txBody>
      <dsp:txXfrm>
        <a:off x="460905" y="1047"/>
        <a:ext cx="3479899" cy="2087939"/>
      </dsp:txXfrm>
    </dsp:sp>
    <dsp:sp modelId="{3B6ABACA-2522-4670-B28E-A602BE12D1FB}">
      <dsp:nvSpPr>
        <dsp:cNvPr id="0" name=""/>
        <dsp:cNvSpPr/>
      </dsp:nvSpPr>
      <dsp:spPr>
        <a:xfrm>
          <a:off x="4288794" y="1047"/>
          <a:ext cx="3479899" cy="2087939"/>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Το δίκαιο της Διανοητικής Ιδιοκτησίας αποτελεί πρόσφορο πεδίο προστασίας των πολιτιστικών αγαθών, το οποίο δύνανται να ενισχύσει την οικονομική τους εκμετάλλευσης προς όφελος τόσο των δημιουργών τους όσο και του ευρύτερου συνόλου και της πολιτιστικής κληρονομίας μίας χώρας. </a:t>
          </a:r>
        </a:p>
      </dsp:txBody>
      <dsp:txXfrm>
        <a:off x="4288794" y="1047"/>
        <a:ext cx="3479899" cy="2087939"/>
      </dsp:txXfrm>
    </dsp:sp>
    <dsp:sp modelId="{650E7A1C-60EF-4FF2-B21A-3061A4CF4296}">
      <dsp:nvSpPr>
        <dsp:cNvPr id="0" name=""/>
        <dsp:cNvSpPr/>
      </dsp:nvSpPr>
      <dsp:spPr>
        <a:xfrm>
          <a:off x="2374850" y="2436976"/>
          <a:ext cx="3479899" cy="2087939"/>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Το δίκαιο της ΔΙ δύναται να παράσχει σημαντική προστασία στην ανθρώπινη δημιουργία σε συνάρτηση προς τα πολιτιστικά αγαθά, η εμπορική και οικονομική αξιοποίηση των οποίων δύναται να λειτουργήσει ως μοχλός δημιουργίας και επανεκκίνησης νέων οικοτεχνικών μορφών παραγωγής</a:t>
          </a:r>
          <a:endParaRPr lang="en-US" sz="1600" kern="1200" dirty="0"/>
        </a:p>
      </dsp:txBody>
      <dsp:txXfrm>
        <a:off x="2374850" y="2436976"/>
        <a:ext cx="3479899" cy="2087939"/>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3FE63C-1D69-4B60-A150-0C42592DB39F}" type="datetimeFigureOut">
              <a:rPr lang="en-US" smtClean="0"/>
              <a:pPr/>
              <a:t>6/10/2016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5F3BB6-5D27-4C35-AD08-6D9DD221FA7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65F3BB6-5D27-4C35-AD08-6D9DD221FA7B}"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EABB9F1-C2FD-4C1E-A829-2E3BE823DE9F}" type="datetimeFigureOut">
              <a:rPr lang="en-US" smtClean="0"/>
              <a:pPr/>
              <a:t>6/10/2016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18F8B3-E836-461F-B906-CF155AF1ACD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ABB9F1-C2FD-4C1E-A829-2E3BE823DE9F}" type="datetimeFigureOut">
              <a:rPr lang="en-US" smtClean="0"/>
              <a:pPr/>
              <a:t>6/10/2016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18F8B3-E836-461F-B906-CF155AF1ACD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ABB9F1-C2FD-4C1E-A829-2E3BE823DE9F}" type="datetimeFigureOut">
              <a:rPr lang="en-US" smtClean="0"/>
              <a:pPr/>
              <a:t>6/10/2016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18F8B3-E836-461F-B906-CF155AF1ACD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ABB9F1-C2FD-4C1E-A829-2E3BE823DE9F}" type="datetimeFigureOut">
              <a:rPr lang="en-US" smtClean="0"/>
              <a:pPr/>
              <a:t>6/10/2016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18F8B3-E836-461F-B906-CF155AF1ACD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ABB9F1-C2FD-4C1E-A829-2E3BE823DE9F}" type="datetimeFigureOut">
              <a:rPr lang="en-US" smtClean="0"/>
              <a:pPr/>
              <a:t>6/10/2016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18F8B3-E836-461F-B906-CF155AF1ACD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EABB9F1-C2FD-4C1E-A829-2E3BE823DE9F}" type="datetimeFigureOut">
              <a:rPr lang="en-US" smtClean="0"/>
              <a:pPr/>
              <a:t>6/10/2016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18F8B3-E836-461F-B906-CF155AF1ACD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EABB9F1-C2FD-4C1E-A829-2E3BE823DE9F}" type="datetimeFigureOut">
              <a:rPr lang="en-US" smtClean="0"/>
              <a:pPr/>
              <a:t>6/10/2016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18F8B3-E836-461F-B906-CF155AF1ACD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EABB9F1-C2FD-4C1E-A829-2E3BE823DE9F}" type="datetimeFigureOut">
              <a:rPr lang="en-US" smtClean="0"/>
              <a:pPr/>
              <a:t>6/10/2016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18F8B3-E836-461F-B906-CF155AF1ACD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ABB9F1-C2FD-4C1E-A829-2E3BE823DE9F}" type="datetimeFigureOut">
              <a:rPr lang="en-US" smtClean="0"/>
              <a:pPr/>
              <a:t>6/10/2016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18F8B3-E836-461F-B906-CF155AF1ACD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ABB9F1-C2FD-4C1E-A829-2E3BE823DE9F}" type="datetimeFigureOut">
              <a:rPr lang="en-US" smtClean="0"/>
              <a:pPr/>
              <a:t>6/10/2016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18F8B3-E836-461F-B906-CF155AF1ACD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ABB9F1-C2FD-4C1E-A829-2E3BE823DE9F}" type="datetimeFigureOut">
              <a:rPr lang="en-US" smtClean="0"/>
              <a:pPr/>
              <a:t>6/10/2016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18F8B3-E836-461F-B906-CF155AF1ACD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ABB9F1-C2FD-4C1E-A829-2E3BE823DE9F}" type="datetimeFigureOut">
              <a:rPr lang="en-US" smtClean="0"/>
              <a:pPr/>
              <a:t>6/10/2016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18F8B3-E836-461F-B906-CF155AF1ACD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http://www.seednews.inf.br/_html/uploads/linha_verde/gd_lv_upov.jpg" TargetMode="Externa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www.aplawfirm.gr/"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71802" y="2071678"/>
            <a:ext cx="6072198" cy="1671648"/>
          </a:xfrm>
        </p:spPr>
        <p:txBody>
          <a:bodyPr>
            <a:normAutofit/>
          </a:bodyPr>
          <a:lstStyle/>
          <a:p>
            <a:r>
              <a:rPr lang="el-GR" sz="2400" dirty="0">
                <a:effectLst>
                  <a:outerShdw blurRad="38100" dist="38100" dir="2700000" algn="tl">
                    <a:srgbClr val="000000">
                      <a:alpha val="43137"/>
                    </a:srgbClr>
                  </a:outerShdw>
                </a:effectLst>
              </a:rPr>
              <a:t>Τα υφαντά ως προστατευόμενα πολιτιστικά αγαθά και η αξιοποίησή τους</a:t>
            </a:r>
            <a:endParaRPr lang="en-US" sz="240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3529050" y="4371981"/>
            <a:ext cx="5472106" cy="928694"/>
          </a:xfrm>
        </p:spPr>
        <p:txBody>
          <a:bodyPr>
            <a:noAutofit/>
          </a:bodyPr>
          <a:lstStyle/>
          <a:p>
            <a:pPr algn="r">
              <a:lnSpc>
                <a:spcPct val="80000"/>
              </a:lnSpc>
            </a:pPr>
            <a:endParaRPr lang="en-US" sz="1400" b="1" dirty="0">
              <a:solidFill>
                <a:schemeClr val="tx1"/>
              </a:solidFill>
            </a:endParaRPr>
          </a:p>
          <a:p>
            <a:pPr algn="r">
              <a:lnSpc>
                <a:spcPct val="80000"/>
              </a:lnSpc>
            </a:pPr>
            <a:endParaRPr lang="en-US" sz="1400" b="1" dirty="0">
              <a:solidFill>
                <a:schemeClr val="tx1"/>
              </a:solidFill>
            </a:endParaRPr>
          </a:p>
          <a:p>
            <a:pPr algn="r">
              <a:lnSpc>
                <a:spcPct val="80000"/>
              </a:lnSpc>
            </a:pPr>
            <a:r>
              <a:rPr lang="el-GR" sz="1400" b="1" dirty="0">
                <a:solidFill>
                  <a:schemeClr val="tx1"/>
                </a:solidFill>
              </a:rPr>
              <a:t>Αρχοντούλα Παπαπαναγιώτου</a:t>
            </a:r>
          </a:p>
          <a:p>
            <a:pPr algn="r">
              <a:lnSpc>
                <a:spcPct val="80000"/>
              </a:lnSpc>
            </a:pPr>
            <a:r>
              <a:rPr lang="el-GR" sz="1400" dirty="0">
                <a:solidFill>
                  <a:schemeClr val="tx1"/>
                </a:solidFill>
              </a:rPr>
              <a:t>Δικηγόρος, </a:t>
            </a:r>
            <a:r>
              <a:rPr lang="en-US" sz="1400" dirty="0">
                <a:solidFill>
                  <a:schemeClr val="tx1"/>
                </a:solidFill>
              </a:rPr>
              <a:t>LL.M.</a:t>
            </a:r>
          </a:p>
          <a:p>
            <a:pPr algn="r">
              <a:lnSpc>
                <a:spcPct val="80000"/>
              </a:lnSpc>
            </a:pPr>
            <a:r>
              <a:rPr lang="el-GR" sz="1400" dirty="0">
                <a:solidFill>
                  <a:schemeClr val="tx1"/>
                </a:solidFill>
              </a:rPr>
              <a:t>Εξειδικευμένη σε θέματα Διανοητικής Ιδιοκτησίας</a:t>
            </a:r>
          </a:p>
        </p:txBody>
      </p:sp>
      <p:sp>
        <p:nvSpPr>
          <p:cNvPr id="4" name="Title 1"/>
          <p:cNvSpPr txBox="1">
            <a:spLocks/>
          </p:cNvSpPr>
          <p:nvPr/>
        </p:nvSpPr>
        <p:spPr>
          <a:xfrm>
            <a:off x="142844" y="142852"/>
            <a:ext cx="9001156" cy="135732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600" i="0" u="none" strike="noStrike" kern="1200" cap="none" spc="0" normalizeH="0" baseline="0" noProof="0" dirty="0">
              <a:ln>
                <a:noFill/>
              </a:ln>
              <a:solidFill>
                <a:schemeClr val="tx1"/>
              </a:solidFill>
              <a:effectLst/>
              <a:uLnTx/>
              <a:uFillTx/>
              <a:latin typeface="+mj-lt"/>
              <a:ea typeface="+mj-ea"/>
              <a:cs typeface="+mj-cs"/>
            </a:endParaRPr>
          </a:p>
        </p:txBody>
      </p:sp>
      <p:sp>
        <p:nvSpPr>
          <p:cNvPr id="6" name="Rectangle 5"/>
          <p:cNvSpPr/>
          <p:nvPr/>
        </p:nvSpPr>
        <p:spPr>
          <a:xfrm>
            <a:off x="3143208" y="428604"/>
            <a:ext cx="5857948" cy="646331"/>
          </a:xfrm>
          <a:prstGeom prst="rect">
            <a:avLst/>
          </a:prstGeom>
        </p:spPr>
        <p:txBody>
          <a:bodyPr wrap="square">
            <a:spAutoFit/>
          </a:bodyPr>
          <a:lstStyle/>
          <a:p>
            <a:pPr algn="ctr"/>
            <a:r>
              <a:rPr lang="el-GR" b="1" i="1" dirty="0"/>
              <a:t>Ο Μίτος της Αριάδνης και ο Αργαλειός της Πηνελόπης. </a:t>
            </a:r>
            <a:endParaRPr lang="en-US" b="1" i="1" dirty="0"/>
          </a:p>
          <a:p>
            <a:pPr algn="ctr"/>
            <a:r>
              <a:rPr lang="el-GR" b="1" i="1" dirty="0"/>
              <a:t>Η Πηνελόπη </a:t>
            </a:r>
            <a:r>
              <a:rPr lang="el-GR" b="1" i="1" dirty="0" err="1"/>
              <a:t>Gandhi</a:t>
            </a:r>
            <a:r>
              <a:rPr lang="el-GR" b="1" i="1" dirty="0"/>
              <a:t> στο Αρχαιολογικό Μουσείο Ηρακλείου</a:t>
            </a:r>
            <a:endParaRPr lang="en-US" b="1" i="1" dirty="0"/>
          </a:p>
        </p:txBody>
      </p:sp>
      <p:pic>
        <p:nvPicPr>
          <p:cNvPr id="9218" name="Picture 2" descr="http://cdn.cretalive.gr/_750xAUTO_fit_center-center_86/AFISA_160519_121731.jpg?mtime=20160519121718"/>
          <p:cNvPicPr>
            <a:picLocks noChangeAspect="1" noChangeArrowheads="1"/>
          </p:cNvPicPr>
          <p:nvPr/>
        </p:nvPicPr>
        <p:blipFill>
          <a:blip r:embed="rId2"/>
          <a:srcRect/>
          <a:stretch>
            <a:fillRect/>
          </a:stretch>
        </p:blipFill>
        <p:spPr bwMode="auto">
          <a:xfrm>
            <a:off x="214282" y="785794"/>
            <a:ext cx="2858304" cy="471490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Άλλου είδους προστασία</a:t>
            </a:r>
            <a:endParaRPr lang="en-US" dirty="0"/>
          </a:p>
        </p:txBody>
      </p:sp>
      <p:sp>
        <p:nvSpPr>
          <p:cNvPr id="3" name="Content Placeholder 2"/>
          <p:cNvSpPr>
            <a:spLocks noGrp="1"/>
          </p:cNvSpPr>
          <p:nvPr>
            <p:ph idx="1"/>
          </p:nvPr>
        </p:nvSpPr>
        <p:spPr>
          <a:xfrm>
            <a:off x="457200" y="1600200"/>
            <a:ext cx="4686304" cy="4525963"/>
          </a:xfrm>
        </p:spPr>
        <p:txBody>
          <a:bodyPr>
            <a:normAutofit fontScale="62500" lnSpcReduction="20000"/>
          </a:bodyPr>
          <a:lstStyle/>
          <a:p>
            <a:r>
              <a:rPr lang="el-GR" dirty="0"/>
              <a:t>Εμπορικό μυστικό (ως προς νέες μεθόδους ύφανσης, τεχνικές κλπ)</a:t>
            </a:r>
          </a:p>
          <a:p>
            <a:endParaRPr lang="el-GR" dirty="0"/>
          </a:p>
          <a:p>
            <a:r>
              <a:rPr lang="el-GR" dirty="0"/>
              <a:t>Παραγωγή νέων φυτικών ποικιλιών (από τις οποίες για παράδειγμα θα δημιουργηθεί νέο είδος νήματος) μπορεί να προστατευτεί με τις διατάξεις για τις φυτικές ποικιλίες</a:t>
            </a:r>
          </a:p>
          <a:p>
            <a:endParaRPr lang="el-GR" dirty="0"/>
          </a:p>
          <a:p>
            <a:r>
              <a:rPr lang="el-GR" dirty="0"/>
              <a:t>Γεωγραφικές ενδείξεις (η ΕΕ εξετάζει το ενδεχόμενο να επεκτείνει την προστασία και σε μη γεωργικά προϊόντα προκειμένου να καλυφθεί για παράδειγμα το γυαλί Βοημίας, το σκωτσέζικο ταρτάν και το μάρμαρο </a:t>
            </a:r>
            <a:r>
              <a:rPr lang="en-US" dirty="0" err="1"/>
              <a:t>Carrara</a:t>
            </a:r>
            <a:r>
              <a:rPr lang="en-US" dirty="0"/>
              <a:t>)</a:t>
            </a:r>
            <a:r>
              <a:rPr lang="el-GR" dirty="0"/>
              <a:t> </a:t>
            </a:r>
          </a:p>
          <a:p>
            <a:endParaRPr lang="en-US" dirty="0"/>
          </a:p>
        </p:txBody>
      </p:sp>
      <p:pic>
        <p:nvPicPr>
          <p:cNvPr id="4" name="Content Placeholder 3" descr="NDA.jpg"/>
          <p:cNvPicPr>
            <a:picLocks noChangeAspect="1"/>
          </p:cNvPicPr>
          <p:nvPr/>
        </p:nvPicPr>
        <p:blipFill>
          <a:blip r:embed="rId2"/>
          <a:srcRect/>
          <a:stretch>
            <a:fillRect/>
          </a:stretch>
        </p:blipFill>
        <p:spPr>
          <a:xfrm>
            <a:off x="6715140" y="1643050"/>
            <a:ext cx="2120280" cy="2000264"/>
          </a:xfrm>
          <a:prstGeom prst="rect">
            <a:avLst/>
          </a:prstGeom>
        </p:spPr>
      </p:pic>
      <p:pic>
        <p:nvPicPr>
          <p:cNvPr id="5" name="Picture 4" descr="Trade-Secret-Pic.png"/>
          <p:cNvPicPr>
            <a:picLocks noChangeAspect="1"/>
          </p:cNvPicPr>
          <p:nvPr/>
        </p:nvPicPr>
        <p:blipFill>
          <a:blip r:embed="rId3" cstate="print"/>
          <a:srcRect/>
          <a:stretch>
            <a:fillRect/>
          </a:stretch>
        </p:blipFill>
        <p:spPr bwMode="auto">
          <a:xfrm>
            <a:off x="5786446" y="1214422"/>
            <a:ext cx="1646323" cy="642942"/>
          </a:xfrm>
          <a:prstGeom prst="rect">
            <a:avLst/>
          </a:prstGeom>
          <a:noFill/>
          <a:ln w="9525">
            <a:noFill/>
            <a:miter lim="800000"/>
            <a:headEnd/>
            <a:tailEnd/>
          </a:ln>
        </p:spPr>
      </p:pic>
      <p:pic>
        <p:nvPicPr>
          <p:cNvPr id="6" name="Picture 7" descr="http://www.seednews.inf.br/_html/uploads/linha_verde/gd_lv_upov.jpg"/>
          <p:cNvPicPr>
            <a:picLocks noChangeAspect="1" noChangeArrowheads="1"/>
          </p:cNvPicPr>
          <p:nvPr/>
        </p:nvPicPr>
        <p:blipFill>
          <a:blip r:embed="rId4" r:link="rId5"/>
          <a:srcRect/>
          <a:stretch>
            <a:fillRect/>
          </a:stretch>
        </p:blipFill>
        <p:spPr bwMode="auto">
          <a:xfrm>
            <a:off x="5286380" y="3643314"/>
            <a:ext cx="2043110" cy="1102631"/>
          </a:xfrm>
          <a:prstGeom prst="rect">
            <a:avLst/>
          </a:prstGeom>
          <a:noFill/>
        </p:spPr>
      </p:pic>
      <p:pic>
        <p:nvPicPr>
          <p:cNvPr id="7" name="Picture 5"/>
          <p:cNvPicPr>
            <a:picLocks noChangeAspect="1"/>
          </p:cNvPicPr>
          <p:nvPr/>
        </p:nvPicPr>
        <p:blipFill>
          <a:blip r:embed="rId6"/>
          <a:srcRect/>
          <a:stretch>
            <a:fillRect/>
          </a:stretch>
        </p:blipFill>
        <p:spPr bwMode="auto">
          <a:xfrm>
            <a:off x="6858016" y="4786322"/>
            <a:ext cx="1512888" cy="1511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428604"/>
            <a:ext cx="8229600" cy="928694"/>
          </a:xfrm>
        </p:spPr>
        <p:txBody>
          <a:bodyPr/>
          <a:lstStyle/>
          <a:p>
            <a:r>
              <a:rPr lang="el-GR" u="sng" dirty="0" smtClean="0"/>
              <a:t>ΚΕΦΑΛΑΙΟ Ι</a:t>
            </a:r>
            <a:endParaRPr lang="en-US" dirty="0"/>
          </a:p>
        </p:txBody>
      </p:sp>
      <p:sp>
        <p:nvSpPr>
          <p:cNvPr id="3" name="Content Placeholder 2"/>
          <p:cNvSpPr>
            <a:spLocks noGrp="1"/>
          </p:cNvSpPr>
          <p:nvPr>
            <p:ph idx="1"/>
          </p:nvPr>
        </p:nvSpPr>
        <p:spPr>
          <a:xfrm>
            <a:off x="457200" y="2071678"/>
            <a:ext cx="8401080" cy="4054485"/>
          </a:xfrm>
        </p:spPr>
        <p:txBody>
          <a:bodyPr>
            <a:normAutofit/>
          </a:bodyPr>
          <a:lstStyle/>
          <a:p>
            <a:pPr lvl="0">
              <a:buNone/>
            </a:pPr>
            <a:r>
              <a:rPr lang="el-GR" dirty="0" smtClean="0"/>
              <a:t>	</a:t>
            </a:r>
            <a:r>
              <a:rPr lang="en-US" dirty="0" smtClean="0"/>
              <a:t>H</a:t>
            </a:r>
            <a:r>
              <a:rPr lang="el-GR" dirty="0" smtClean="0"/>
              <a:t> προστασία των πολιτιστικών αγαθών και των παραδοσιακών πολιτιστικών εκφράσεων</a:t>
            </a:r>
            <a:endParaRPr lang="en-US" dirty="0" smtClean="0"/>
          </a:p>
          <a:p>
            <a:pPr>
              <a:buNone/>
            </a:pPr>
            <a:r>
              <a:rPr lang="el-GR" dirty="0" smtClean="0"/>
              <a:t>	</a:t>
            </a:r>
          </a:p>
          <a:p>
            <a:pPr>
              <a:buNone/>
            </a:pPr>
            <a:r>
              <a:rPr lang="el-GR" dirty="0" smtClean="0"/>
              <a:t>	</a:t>
            </a:r>
            <a:r>
              <a:rPr lang="el-GR" b="1" dirty="0" smtClean="0"/>
              <a:t>β) Η διατήρηση της Πολιτιστικής Κληρονομιάς</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dirty="0" smtClean="0"/>
              <a:t>Νομοθεσία σχετική με τη διατήρηση της πολιτιστικής κληρονομιάς</a:t>
            </a:r>
            <a:endParaRPr lang="en-US" sz="3200" dirty="0"/>
          </a:p>
        </p:txBody>
      </p:sp>
      <p:graphicFrame>
        <p:nvGraphicFramePr>
          <p:cNvPr id="5" name="Content Placeholder 4"/>
          <p:cNvGraphicFramePr>
            <a:graphicFrameLocks noGrp="1"/>
          </p:cNvGraphicFramePr>
          <p:nvPr>
            <p:ph idx="1"/>
          </p:nvPr>
        </p:nvGraphicFramePr>
        <p:xfrm>
          <a:off x="457200" y="1500174"/>
          <a:ext cx="8229600" cy="46259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8596" y="142852"/>
            <a:ext cx="8229600" cy="868346"/>
          </a:xfrm>
        </p:spPr>
        <p:txBody>
          <a:bodyPr>
            <a:noAutofit/>
          </a:bodyPr>
          <a:lstStyle/>
          <a:p>
            <a:pPr lvl="0"/>
            <a:r>
              <a:rPr lang="el-GR" sz="2600" dirty="0" smtClean="0"/>
              <a:t>Ν.3028/2002</a:t>
            </a:r>
            <a:br>
              <a:rPr lang="el-GR" sz="2600" dirty="0" smtClean="0"/>
            </a:br>
            <a:r>
              <a:rPr lang="el-GR" sz="2600" dirty="0" smtClean="0"/>
              <a:t>Προστασία </a:t>
            </a:r>
            <a:r>
              <a:rPr lang="el-GR" sz="2600" dirty="0"/>
              <a:t>των αρχαιοτήτων και </a:t>
            </a:r>
            <a:r>
              <a:rPr lang="el-GR" sz="2600" dirty="0" smtClean="0"/>
              <a:t>πολιτιστικής κληρονομιάς</a:t>
            </a:r>
            <a:endParaRPr lang="en-US" sz="2600" dirty="0"/>
          </a:p>
        </p:txBody>
      </p:sp>
      <p:sp>
        <p:nvSpPr>
          <p:cNvPr id="5" name="Content Placeholder 4"/>
          <p:cNvSpPr>
            <a:spLocks noGrp="1"/>
          </p:cNvSpPr>
          <p:nvPr>
            <p:ph idx="1"/>
          </p:nvPr>
        </p:nvSpPr>
        <p:spPr>
          <a:xfrm>
            <a:off x="0" y="1071546"/>
            <a:ext cx="7000892" cy="5429288"/>
          </a:xfrm>
        </p:spPr>
        <p:txBody>
          <a:bodyPr>
            <a:noAutofit/>
          </a:bodyPr>
          <a:lstStyle/>
          <a:p>
            <a:r>
              <a:rPr lang="el-GR" sz="1800" dirty="0"/>
              <a:t>Σκοπός: η διατήρηση της ιστορικής μνήμης χάριν της παρούσας και των μελλοντικών γενεών και την αναβάθμιση του πολιτιστικού περιβάλλοντος. </a:t>
            </a:r>
            <a:endParaRPr lang="en-US" sz="1800" dirty="0"/>
          </a:p>
          <a:p>
            <a:r>
              <a:rPr lang="el-GR" sz="1800" dirty="0" smtClean="0"/>
              <a:t>Προστατεύει </a:t>
            </a:r>
            <a:r>
              <a:rPr lang="el-GR" sz="1800" dirty="0"/>
              <a:t>και τα άυλα πολιτιστικά αγαθά: εκφράσεις, δραστηριότητες, γνώσεις και πληροφορίες (μύθοι, έθιμα, προφορικές παραδόσεις, χοροί, δρώμενα, μουσική τραγούδια, δεξιότητες ή τεχνικές που αποτελούν μαρτυρίες του παραδοσιακού, λαϊκού και λόγιου </a:t>
            </a:r>
            <a:r>
              <a:rPr lang="el-GR" sz="1800" dirty="0" smtClean="0"/>
              <a:t>πολιτισμού)</a:t>
            </a:r>
            <a:endParaRPr lang="el-GR" sz="1800" dirty="0"/>
          </a:p>
          <a:p>
            <a:r>
              <a:rPr lang="el-GR" sz="1800" dirty="0"/>
              <a:t>Παρά τις αναφορές που κάνει στην άυλη πολιτιστική κληρονομιά, έχει </a:t>
            </a:r>
            <a:r>
              <a:rPr lang="el-GR" sz="1800" dirty="0" err="1"/>
              <a:t>αρχαιοκεντρική</a:t>
            </a:r>
            <a:r>
              <a:rPr lang="el-GR" sz="1800" dirty="0"/>
              <a:t> προσέγγιση. Αφορά κυρίως ζητήματα που αφορούν σε αρχαιολογικούς χώρους και μνημεία. Περιορίζεται στην καταγραφή της πολιτιστικής κληρονομιάς (στοιχειοθέτηση, καταγραφή, έρευνα για προστασία ). </a:t>
            </a:r>
            <a:endParaRPr lang="el-GR" sz="1800" dirty="0" smtClean="0"/>
          </a:p>
          <a:p>
            <a:r>
              <a:rPr lang="el-GR" sz="1800" dirty="0" smtClean="0"/>
              <a:t>Οι </a:t>
            </a:r>
            <a:r>
              <a:rPr lang="el-GR" sz="1800" dirty="0"/>
              <a:t>κρατικοί πόροι διοχετεύονται στην πλειονότητά τους σε ανασκαφές καθώς και σε συντήρηση των αρχαιοτήτων. Η διαφύλαξη και αξιοποίηση της </a:t>
            </a:r>
            <a:r>
              <a:rPr lang="el-GR" sz="1800" dirty="0" smtClean="0"/>
              <a:t>άυλης </a:t>
            </a:r>
            <a:r>
              <a:rPr lang="el-GR" sz="1800" dirty="0"/>
              <a:t>πολιτιστικής κληρονομιάς δεν αποτελεί προτεραιότητα για το κράτος. </a:t>
            </a:r>
            <a:endParaRPr lang="el-GR" sz="1800" dirty="0" smtClean="0"/>
          </a:p>
          <a:p>
            <a:r>
              <a:rPr lang="el-GR" sz="1800" dirty="0" smtClean="0"/>
              <a:t>Η προστασία παραμένει </a:t>
            </a:r>
            <a:r>
              <a:rPr lang="el-GR" sz="1800" dirty="0" err="1" smtClean="0"/>
              <a:t>κρατικοκεντρική</a:t>
            </a:r>
            <a:r>
              <a:rPr lang="el-GR" sz="1800" dirty="0" smtClean="0"/>
              <a:t> με αποτέλεσμα η συμμετοχή της τοπικής κοινωνίας να είναι περιορισμένη</a:t>
            </a:r>
            <a:endParaRPr lang="en-US" sz="1800" dirty="0"/>
          </a:p>
        </p:txBody>
      </p:sp>
      <p:pic>
        <p:nvPicPr>
          <p:cNvPr id="1026" name="Picture 2" descr="http://1.bp.blogspot.com/-gByuquY3CTg/Vp6KnBmR9lI/AAAAAAAANcs/4025v-FgFMY/s1600/Caryatids_from_the_Erechtheion_on_the_Acropolis%252C_Acropolis_Museum%252C_Athens_%252813889706087%2529.jpg"/>
          <p:cNvPicPr>
            <a:picLocks noChangeAspect="1" noChangeArrowheads="1"/>
          </p:cNvPicPr>
          <p:nvPr/>
        </p:nvPicPr>
        <p:blipFill>
          <a:blip r:embed="rId2"/>
          <a:srcRect/>
          <a:stretch>
            <a:fillRect/>
          </a:stretch>
        </p:blipFill>
        <p:spPr bwMode="auto">
          <a:xfrm>
            <a:off x="6858016" y="1428736"/>
            <a:ext cx="2261286" cy="378621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85728"/>
            <a:ext cx="6572296" cy="928694"/>
          </a:xfrm>
        </p:spPr>
        <p:txBody>
          <a:bodyPr>
            <a:noAutofit/>
          </a:bodyPr>
          <a:lstStyle/>
          <a:p>
            <a:r>
              <a:rPr lang="el-GR" sz="3200" dirty="0"/>
              <a:t>Σύμβαση της UNESCO για την άυλη πολιτιστική </a:t>
            </a:r>
            <a:r>
              <a:rPr lang="el-GR" sz="3200" dirty="0" smtClean="0"/>
              <a:t>κληρονομιά (2003)</a:t>
            </a:r>
            <a:endParaRPr lang="en-US" sz="3200" dirty="0"/>
          </a:p>
        </p:txBody>
      </p:sp>
      <p:sp>
        <p:nvSpPr>
          <p:cNvPr id="3" name="Content Placeholder 2"/>
          <p:cNvSpPr>
            <a:spLocks noGrp="1"/>
          </p:cNvSpPr>
          <p:nvPr>
            <p:ph idx="1"/>
          </p:nvPr>
        </p:nvSpPr>
        <p:spPr>
          <a:xfrm>
            <a:off x="0" y="1357298"/>
            <a:ext cx="6429388" cy="5214950"/>
          </a:xfrm>
        </p:spPr>
        <p:txBody>
          <a:bodyPr>
            <a:normAutofit fontScale="40000" lnSpcReduction="20000"/>
          </a:bodyPr>
          <a:lstStyle/>
          <a:p>
            <a:r>
              <a:rPr lang="el-GR" sz="4300" dirty="0"/>
              <a:t>Σκοπός: ο σεβασμός των Άυλων Πολιτιστικών Αγαθών, η ευαισθητοποίηση σε κάθε επίπεδο και η διεθνής συνεργασία και συνδρομή.</a:t>
            </a:r>
            <a:endParaRPr lang="en-US" sz="4300" dirty="0"/>
          </a:p>
          <a:p>
            <a:r>
              <a:rPr lang="el-GR" sz="4300" dirty="0"/>
              <a:t>Η Σύμβαση </a:t>
            </a:r>
            <a:r>
              <a:rPr lang="el-GR" sz="4300" dirty="0" smtClean="0"/>
              <a:t>δεν </a:t>
            </a:r>
            <a:r>
              <a:rPr lang="el-GR" sz="4300" dirty="0"/>
              <a:t>περιορίζεται στην τεκμηρίωση της κληρονομιάς -</a:t>
            </a:r>
            <a:r>
              <a:rPr lang="el-GR" sz="4300" u="sng" dirty="0"/>
              <a:t>επιδιώκει τη δημιουργική συνέχιση της παράδοσης μέσω της ευαισθητοποίησης της τοπικής </a:t>
            </a:r>
            <a:r>
              <a:rPr lang="el-GR" sz="4300" u="sng" dirty="0" smtClean="0"/>
              <a:t>κοινωνίας –</a:t>
            </a:r>
            <a:r>
              <a:rPr lang="el-GR" sz="4300" dirty="0" smtClean="0"/>
              <a:t> βιωσιμότητα της κληρονομιάς. </a:t>
            </a:r>
            <a:endParaRPr lang="el-GR" sz="4300" u="sng" dirty="0"/>
          </a:p>
          <a:p>
            <a:r>
              <a:rPr lang="el-GR" sz="4300" dirty="0"/>
              <a:t>Ενώ, δηλαδή, μέχρι τη σύμβαση αυτή σκοπός ήταν η προστασία της υλικής κληρονομιάς (ιστορικά μνημεία, αρχαιολογικούς χώρους, μουσειακές συλλογές, η οποία έχει ως σκοπό τη συντήρηση συγκεκριμένων υλικών, ώστε να μην αλλοιωθεί η αυθεντικότητά τους), η σύμβαση του 2003 έχει μία </a:t>
            </a:r>
            <a:r>
              <a:rPr lang="el-GR" sz="4300" u="sng" dirty="0"/>
              <a:t>ανθρωποκεντρική προσέγγιση της πολιτιστικής </a:t>
            </a:r>
            <a:r>
              <a:rPr lang="el-GR" sz="4300" u="sng" dirty="0" smtClean="0"/>
              <a:t>κληρονομιάς και επιδιώκει την ευαισθητοποίηση της τοπικής κοινωνίας</a:t>
            </a:r>
            <a:r>
              <a:rPr lang="el-GR" sz="4300" dirty="0" smtClean="0"/>
              <a:t> παρά την τεχνική και επιστημονική τεκμηρίωση, </a:t>
            </a:r>
            <a:r>
              <a:rPr lang="el-GR" sz="4300" u="sng" dirty="0" smtClean="0"/>
              <a:t>διότι η τοπική κοινωνία είναι ο φορέας μετάδοσης της κληρονομιάς.</a:t>
            </a:r>
            <a:endParaRPr lang="el-GR" sz="4300" u="sng" dirty="0"/>
          </a:p>
          <a:p>
            <a:r>
              <a:rPr lang="el-GR" sz="4300" dirty="0"/>
              <a:t> Κατά τη σύμβαση του 2003 τα κράτη μέλη οφείλουν να «απογράψουν» την άυλη πολιτιστική κληρονομιά και να υιοθετήσουν όλα τα απαραίτητα μέτρα για τη διαφύλαξή της</a:t>
            </a:r>
            <a:r>
              <a:rPr lang="el-GR" sz="4300" dirty="0" smtClean="0"/>
              <a:t>.</a:t>
            </a:r>
          </a:p>
          <a:p>
            <a:endParaRPr lang="en-US" sz="4300" i="1" dirty="0" smtClean="0"/>
          </a:p>
          <a:p>
            <a:pPr>
              <a:buNone/>
            </a:pPr>
            <a:r>
              <a:rPr lang="en-US" sz="4300" i="1" dirty="0" smtClean="0"/>
              <a:t>	</a:t>
            </a:r>
            <a:r>
              <a:rPr lang="el-GR" sz="4300" i="1" dirty="0" smtClean="0"/>
              <a:t>Επιτυγχάνει όμως η </a:t>
            </a:r>
            <a:r>
              <a:rPr lang="en-US" sz="4300" i="1" dirty="0" smtClean="0"/>
              <a:t>UNESCO </a:t>
            </a:r>
            <a:r>
              <a:rPr lang="el-GR" sz="4300" i="1" dirty="0" smtClean="0"/>
              <a:t>τον σκοπό της ή καταλήγει να δημιουργεί εμπορεύσιμα προϊόντα αυθεντικών πολιτισμών προς διεθνή κατανάλωση;</a:t>
            </a:r>
            <a:endParaRPr lang="en-US" sz="4300" i="1" dirty="0"/>
          </a:p>
          <a:p>
            <a:endParaRPr lang="en-US" dirty="0"/>
          </a:p>
        </p:txBody>
      </p:sp>
      <p:pic>
        <p:nvPicPr>
          <p:cNvPr id="34818" name="Picture 2" descr="https://4yoursensesonly.files.wordpress.com/2013/03/onu.png"/>
          <p:cNvPicPr>
            <a:picLocks noChangeAspect="1" noChangeArrowheads="1"/>
          </p:cNvPicPr>
          <p:nvPr/>
        </p:nvPicPr>
        <p:blipFill>
          <a:blip r:embed="rId3"/>
          <a:srcRect/>
          <a:stretch>
            <a:fillRect/>
          </a:stretch>
        </p:blipFill>
        <p:spPr bwMode="auto">
          <a:xfrm>
            <a:off x="6995793" y="285728"/>
            <a:ext cx="2076801" cy="1000108"/>
          </a:xfrm>
          <a:prstGeom prst="rect">
            <a:avLst/>
          </a:prstGeom>
          <a:noFill/>
        </p:spPr>
      </p:pic>
      <p:sp>
        <p:nvSpPr>
          <p:cNvPr id="34822" name="AutoShape 6" descr="data:image/jpeg;base64,/9j/4AAQSkZJRgABAQAAAQABAAD/2wCEAAkGBxMTEhUSExMWFhMXGB0aGBgYGSAfIRsfHx8fHR0eGCEbHSggHSEmHRseIjEhJSkrLjEuHiAzODMtNygtLisBCgoKDg0OGxAQGzImICU3Ly8tLS0tLy0tLy8tLS0tLS0tLS0tLS0tLS0tLS0tLS0tLS0tLS0tLS0tLS0tLS0tLf/AABEIAOEA4QMBEQACEQEDEQH/xAAcAAACAgMBAQAAAAAAAAAAAAAFBgQHAAIDCAH/xABLEAACAgAEBAQDBQQECQwDAAABAgMRAAQSIQUGMUETIlFhB3GBFDJCkaEjUrHBM3LR8BU0U1Ric4KSshYXJCU1Y4OiwtLh8UOzw//EABsBAAIDAQEBAAAAAAAAAAAAAAAEAgMFAQYH/8QAOBEAAQMDAgQEBAUEAgIDAAAAAQACAwQRIRIxBRNBUSJhcYEUMpGhscHR4fAGIzNCNPEkUhU1cv/aAAwDAQACEQMRAD8Al/EjjJilih1prSEGQHVuWPTrXbqL64YjhY9pN7dkpLUPjc0ab4yt+D89P4Ko0cRIAXUjFTQ6XerDYoGECz1nv4s5hIMadlzviZYzoNQMWqh11Jdjr9LxnSxljy0rWhlbLGHt2KEcvc5ZXMQr5lUtvpIZDv8Auk+Ukex+WLDTSgX04UfiYtWgnKOPD4hLJJdCtLCzfXY9dxXQ4oVwyoDZaxTRjs5BGrcbC/XYV32xJri3YqL42vFnAEeahcSysbzpMxbSoGoXbNVkUfnt8sMMqC2Istuk5qLmVDJgbW3/ACVS8F44cu08UsbsrsCUJKsukkrWroCDhBlQ6F5K9JNwuKvgaAe10XyHGZM0+YLKFjWnRR+AFgoQHqRRJ/2cO8Onc6YjoVjf1Hw2Kno2kfMCi/DFmiz7ZcxN4GcCu12NwhbysNhqIIo31GKNTmTXb9U1pjnoBrPiA262UuaSSZZFhj0EBf6JylKDRLEmiQDdnrXUdn5oNFng3J+689RVnOL4iNLQMW6KtOYcjmlChxceshWVgw1H1IN2QpO+3vgc06hjJTcMkZYdLrgbpi5c5c1ANHqLGlYsRWo7kqOyqu5JJ2Ha8X62wi25P4fvslHNfUmwwB+P7brlxrjP2vNR5DKylMrHamVAdT0PO9DdrOyr/bjMc50jyT1WsxjYow1uwRLgPL0OXzGX1QEGWUBGzB87VuSkaDy1X3iK98WvjjYPmuew2VTJJXu+Wze53T+UmkTPqDbmZTFrry7IARqHQFdW9b3ha4TOUn878ZEubiy6HXFAQK6apAfPd7dqsbdcORsLY3PKQkeJJ2MvgEX/ADQ/LZ37OTKSzSpKkrORsx3sKPvaRqIGqr6jbC9FH4iD/sCtPi9XzGtDBZrCLD+d0z8+ZnTLpYnwpAssRP3SaIdDp9V9e5xTexXA3Uql4jwhvFbwDrTqtMLo70Rd2vQ7dsMtkaeuUu+CRovbCYuWuNhImyuaNx35Sbsd/mKvY/TfHCXMfdirGh8dnhMGRyuX0NIkzMynyhtNH3NUSR2UCyaxOSreW22VUXD4mv1jNlF4fwjMuzu7vCrA+HTeeMgjS1dNwosWO+KdYLALJoMIfqXbl3lKQRyxTSF3ll1LIDfoLYHpe+3sCD2x2KXlu1BcnhErdJT9k+CQ5CGSRPMoGpgzE9Bd+x+Xtjksjnm7lOCBrPCxV2/MshQytH4cgldWUG7Ui0I3/CO/Q2DidNAyUGMjFrhUVjnwua8G1jYjujWRgjz2XEGZCmRRaSUOtEBgOgNHp0xiyRup3a2bdloNcHgXVPcf4RNlJmglvUNwezDsw+eNKORsjdTVU4EGxXHUfX9cTXFd3GuE5DOCWWeImRpApZUbxaU0SnqukDcAi79cRuOqtEUjhcNx6Jf5j5Ey0kqR5VlgIVWLRFmDhmKqKJ2IFEsT36Yk1x6FVvjGzxnzCauTsvJlsvl8v4ocrmz4jNQ1xujEadTWRZT13sYC4nJUQwNwBZVHxXj7ZfOZqLTqjE8lA1sNR6VtXsMOQVr4hbcLOquGxzO1A2KYeUuLyTuPszSJoIZgWIjFdNVnTi+SoppBdwyqIqasiNgbjzKsDM835nLqWzWWDK4BjMZ7dDq1b9e4vqMJCIPOlhz5rRdKYxeQY8kYyWdy2dFwuPJQYdDv0BB364rexzDZwsrWSNeLtN0G45y1FMNM8fX7rqKdPke/rpNjbpipzQ7dMQzvhddhsl//AAfBk4yJAyZcNuxoyTuAdKrW10TQGwBJ74ciMdPHdu5WZV/E8TqQyQWYPuiOZSaecSwMwkfzhDaOm10VbpQ2/lhuCaMQ+Nv7rNqqab4s8uQX7A7eyaIuCw/tWAZhItN2AYGzQHqT0qhWEnVEhsO2y0m8PhGokfMMpQ5t5fRYxGkrBWKku8epSyhiFO4qzv8AKx3xaJZaggdlQIIKAF5vY2HdK/PHGmTTl8uxjjC6JH21yM3mZ2I3o6q0itt/YLPvqsd0/EWlgLdjn1v1Sfyei/a1FkalYB6soTsHoH+BvfHC8NILlN7SW2BT/wArcRlXNxRmIS21tIwJdFOxotekXRI74vmdC/xMNvJLU/NbhwurHzPhwJm1EhEpjMzt10XqCACxdUfL/bhS4vYps7KmOH5uKJj4kDZgHsXMR9bOkN17i/rhiaVxjx6WCpoKWN85a86cXuU4ZLhOTzMZkSKaKmGqPUH1EkDU7nzMN+mOPc+AZGSFG0dQcHAP1RvivLbZnhy5dpPFeGTUCfKShugwXpV/LbthMPu0khOscWHwpS4lwCSKJWgiRXDhSsYJbSfxswGoUetHpjsU0J3UZTM8WBKVeZ/2ksroOhBO1dKBAvfvVd8NteBpKU0kl9/5hHvhtkUlnLkA+GAy+zGxf5YlUhpsQoUhcLhXIeAIYQ1+ar9sL4TiyHhBjpC1eJtY6qRuCMcI6LoSPzXxHU0Cl2ET0ZUrfytR37jvVdsO0kYka42ys+tndE5mcXyll8lplSCRtUau2l72dAAUKt0IZBQ9DY64hRa42SNt4ht6J/jLoZ5IpmkaXZd69fqrH4TwSGN4qexLGxPbTtYI9KwvYbFcBwLKvoMzBxrLeBI6pnYidD/vV+Ieqt3A6HGY4OpX3b8pVwOoWKC/82ue/wC6/wB//wCMX/HRI5ZU3hvI0871JMeu9Wf1OE5qkMGoheueGQRi7sdhhSs5w7N8LkLRSu0Vg7E0R6MB0sbWMRgqy8AtXI4KesYS4Z+4/VO/LXFWzuW8OIeGyUSXfUdrI3rUN+pPtjVjk5jcLzFXSOppOW76qiufpg/EMy4sBnvf3A9hi0JRPvwhyseYy7xiN2aNnaQKQu7AeE2okdNLAD546EWBUnmrLSq0UbMw/YMAsratF7MSVB026kirr26YCbG65YEWOy58JySCLVHm3+0BlXZaLf6RUbhQezWRe4w58XqbaQX/ABSHwWg6onW8uiauC87hpDDnFAcMEVh93Vek3+6br29DiuWmLRrZkKyGqDnaH4cE1HIaPRwDdEd7uwT0Pp/c4UTgQEmOPNPMwlotSE152fqRW9A+U2BRw4JXyR8sDZZTqSKCo+IJNybe5/JNa5gKoVlG1WCfT3wqtVIfO3F4t00lytSLGGKq1Bj5ivtti6EPb/cG3dKVBikPJfknoqt4VDJn5syd2JjLoQp0hlqkBGy+Xy+b876yLgJLjKmxn9rScWRnkvgM+VnaWaJfu0rKysFOoH9ppJ0+W96rau+E6yN5bZo3KuiezurZgkkkaMwvC8ZYajvenvpq7PtjLgaS8B11eSCLhD+KceliGdm0KyxuvhjfzXpU2TRFH0B6YbdCyVxIcoFzmjZApec8yHAOSR1IHmRvUd7Xbf8ATEXUVhdrlZE9rnWebC2/5Jg5e4skkul4VjJXUApBDEEWAQACQD/HF8UTmG5NwqS5t7JqDR6gACCxIIrtW1//AD64uwhVnx7PNkGkkSVnEbUyCmq+gNkdAfXGe6mvJZquLwBdQU5/4bOyjNZcqeok0Ai/eiSPXoRjghlAwVEuG6aspm8vpDZeWJoyL8gH66f4VjsLntfZyDa2EQ+3uFAVjp9MP3VamZTiMs7qBWpQavb644DcrqW+N8BH2dmcXJHKFsHfzen13o4ujmdD4mqmanZONL0HymUhy+XZ86xERba9hdEgKCepo9PfE5at8rgRj0VUNEyMEHPr+iT+I87aEZcuTqYFQRsEU9a9/ligXTQAAwkiCVkIZGKsu4INEfI46QCLFCYv+U+f/wA5l/T/ANuK+RF/6ruor0e2QERWhSUR/PGTxWB2gFq0hOZQb7oVzhmVXKyMAGYLYFXfpftjGoo3Nlym+HMcZwCq95KlbLvG7yaBIWRY9JPialLU1CwLQHaj+ePUUoIBumv6isdB7XF/uq9+IsGXTPSjLsWTYtYIpz94C/TbDgXl0J4RxifKv4mXleNu5U9aNgMOh39cCE78r5LPTTRZjNRyjKzL4fjBNlDmg9DcjUOpFV7YEJ749yzloIp2dyw8RDG/lDqprUpb7rqACfUXgvhdtdA8lk8j9uzJn8VoSAEOrqygKBS+wsnE4pZGfKVVNDHJ8wTKvFjw0xI8niZaUjUxYs0R0glSepWvqBjukvJIsuahHYE4PdNPhI8ZeNqhYdVq/Zh2sbHcb18sVK3BSzzCRCreLOTl9Cl7O8hC1Smvx6RZ2+8e+Lw+IRm4yleTUyVIDHeA2v39kt8vZuaTKpN1k/aeLKFA0RqdlZhuNu/UisdpXt0EvOB0UuK08rJxHALOP+3Wy0zOe0ROmpGhP7QtGtFwBsegvbsRd3h6MQ6Oe3FvxWNN8UZRRuNySMrpEjvDFmDFHCHYCJBJqdkPRnB6Xv7EHpiFLO+bVzNrXV9fQxUpbyD4gQD5rl8OkY5/yA6Echyp8teag1EA9NsVTPY6PO/RXQRSNmuPl6ps4txkZIOHj8RHmICbXv5j1OMkUPNd4MFaUtQIhd2yBZzM8KzVKySR9bVS6XY3B0HSRV+2OupauHJ29lGKqhlcGt3KKcJ5fygVoYI5YwjqxssCDVgqWO4Kv1XbcYIX1DHXNrFTmiZKNJ/hTZnOEK4B8jBNLiuoYG1rfeiLxcPDsukA7qsPjg6oqAAq2Yk1uK2OhQO2x3ZffbEmbrjtlUrL5FI39fUbnHLXNkdE9cjZhQAVO4Y38/fFbnaTldCtBs2szFytGgD8wKvEsFC0gzbQya4+uOYBXd1OyMvjh43Zrc3fYEG7P0FY4Mo2S98VuWJ5MoiwuZPDkWoxvq6qDfbTqJ9KJ9MTGFxVdmOTJ1P9LlyK3IkO3sRp1X7Vi4RPOwVDqmJu7goHFODnLyQo7qwkAbYHZdZXe/XSaxFzS02KnHI2RupuyuP7PH6D8sVXViKzfE7KvEpKsshry3YHrZ9PpiiSdpbZegh4NJquHi3f9kncyc1NIQkZHUEleleg9dsZulrDcBeipKBrB5/X3TLwuOVEXMpFFJAEZ/N9/sPKK+7pLAkeuNaIeG4XmOMzapBFf5d1R3OPF0zeclzEcfho5sL9K9O9YuWIrD+FnKiRQnOZyEMk2hIiQv7MMwAkOrZdVjfstnvgQrGz2bXLRmR3dkkJEaKU8irdaKHmDUDuTWojpiEjwwXKco6KWqfoj+vRIuczPD+IQyhgyeCDRkoFC7V5Apo21bnpY2xxjw4XCjPSSwEhw2NlI5R4/kpQxzeZGWzMRCAOANq0uacaSHoEqbrFt0qoOezeXzMSRwiNo45iWkVSBqfoO4qiavby0Ou3A4g3CHNa4WIurE4ZPCn7CGMxpCh2PRvQrp8u/ttuKxwroQ7i8EWbhMTadMm6na0YjY79KO/z+eI/MLKcbzG8OHRVVFy9mxK2XKui3+0ckiPT+8T90gjceuF2wyOdpC9DLXUrYuc+17e6aeN8JMkMhhUJHoWOAOQhk0ldTDUR1Fn6jGtK0tg5LMnr5LxVLNG+uFXMdLel+qkZfMPlooEaNPHWIK7MA1L91VUg1sgq+uJ0kDnxWefZU8WrIoqouiaDfNypHKnDBBndMTeGXlVjZB1RUT4e4/ZnUQepJHphd7XubqIwE1HPEJOWHZPT7onznB4pGXRl8YkyopP3tJ3C9tWmz13AOCmOh+s7Dddq2iRhjG5yEr8B4azZlI3Wr1AhhWoaTYBOxsbD541ap7XwnTlY9E2SGqZqwQb/AERXJZyeHLTZV9YngowyEHzR611UT1r09CR2xh0QvLy5du69lxpjDB8XT9dwNwfRSM5zC7Ql4gUbyDU1ffZwNCDoTps2d9umLKmldG2983+3dY1NWtmeWgbDKBfHDiUy/Z4gbjliZmB33BXdSR5T8jitrQTfsmXGwVccO4RI5VCtN139DuL+mF5pwzxBWMbqGlEs5nkyrLBCuogguR3PoK6n/wCsQhidL/ckK452kaWq3OS9RhjeWMgncqw7e4+WGGPa7YqORumieDKF0pAo/F6YmQEAqDxHNw5ePMspOgBNOmrLWOl7XjsbNTtIVcsrY2F7tglXhPNuYfMlY4w6v5VRj09y1V0sk1VYbfSMay91mR8Rke+wbvsEN49l5JJ3t8uslFn0v29Tt8gNt7FXgp52MuwEkqdXw6eQc57QG90n85cFkZWzqSJLlwVjpSdUS9EDqR0J/ENrOKJWPB8YT0EkbmhsZ2Qb/Ck/+Vf/AHsVWVyJ5jgGaSZYGhkEr2UQjdgOunfthMxu7L07a6G3z4TTyhyvOy+MY4/B1+FIspIIGrS7DbYod/pgZTuvd2yhWcWj5YZDcO73Uv4n8Uj4dGMvw6RVWUkyAOXI7GiWOx22Ow7YcAAwF5573PcXO3KqLgmSE2YihL6FkdVLegJq8dUF6LgWLJwtEfElhih88ZCsxEY0KFr8RHmC+m503gXUh8dkIRjHYy4kKJZJOo+Yjc3tdeg2A2xmzlzzja9l7/hbIaWnaD8xGo/VZyPwxgcwLNlV3WiQb1batjdV9cXxNIf6LDr3A0rnd3JH+Ima8TPzPpCkkXR+977Cv/rDS82u3IHMCZWdROjPl2YGRUAJ2Bo0eoAJsfUb46hW9mPiXkJJUhyuuVpAw1GMgRjSbABFkKF1BQDuccyuqTneXVjlQ5SZgvgsNBXUoQEK5ctbWelAXfSsdt0XL9UD4q3gsdMZnIYRokjsqA6bBCtR/wBk1vibZ3MbpaqXUkUsgdLt26fRd/sjMY455w+ZIC/sx+zSySqWSCKB3IBw5SOexhcRhZHFGU804ja4g7AWx+3snLhfAokEauokljG7EnT5v3e23bv8sLyTueSRgFaFPQxxtaHC5HUqC+QjhzsUqx1rkprfozXRUG76V9dhjglcYywnC6aWNswmAylj4nZx0zMQR2X9nISV0nYVe5GpSdR6djthKaYxMxucJ1seo3S/wDjfjZUJM2nw5T4LvdFSASurfddv0w/Qylt9Qv3WZxSn5rQGmxBxdH8rLOp8QSGRKPmR7UmjWo9jYHUYblfC+NwAsfPBSNPFVRStu67Sc2Nwg3w+mzOezcbzzF4oA0r2AAKFLWgAKbJ39LxlPd/c0+S3oxdlz3THz7wo5vNZBimrL+CXI3FXR2vrYI/3d8d1AN80EEkIDx/gztmHiycbqzoPMx2XYbk9garb06YQe6Nkt3jA6JixLLBcRl8lwqjIRmM6B5R6X+i79zucA51UcYaqyWxDOSiPA+LZtpZJGAMNBv3QgroNtySb64Zhg5eAoukaeqYps5aByRp9etfOrxeWu7KAe3oUrcdmzEwIjiYwpuSvmuvxNpugMN07WMyTlZtZzJPCBjyXNJY8kjPmJFimdP2adZFDdW0Doa6Bq62ccqpQ4aGlT4ZSmGTnSC/YKT4WVOSiljDaXSXMy+IfPIItSoHKnYMwJofxxVTt5bHPHpfzWjXVLqqVjH7b26WSRxTmpJcs8aw+HNKqJLpAEZ0ur6kANqx0AEVXXffA6Qlmg9FU2FrZNY9EAxUrlY4+LRXOLMcoDGIxGd7YAG/Ibrr6/wAsC6lnjPxLzswlQMI4pCaABsA3td737jHAFxJ2WyzOQqgljsAOpx266ATsm3krg4j4ll1zAZQHGrT1DFTp/wDNV4AUEWNldmUdi00EMVRJWm4tpHrxHJA2o7ea92NXtWBCp/i3Ma6ocq6kR5eeVmbqX1NtdbbAAYXDQBha8k8jnlxO4A9gEx8qQkeJJNpQykP4bqaQEjQ1gXfTcdN774sa2xulJ5yWCMbDPuq34osmaz0ipTSSSlVrYHer9hQsn5nFmySV5cA5ch4blfGggOYkCDVRXXKX0k6KXUABdDbbrfXAurbmfhIn8KRIxC5cN46hVMJ06xqH3gpUkMt9WHzHEKvstzyyeJCsVZhWILGViuoM2plHXckmietYtjj13Cpkk0AFWWcnkM2gXwwZioV2P3qJGojrqJYjfrR7YrVt7oDzdMMpLHt4s6+GPRQL6EAWzBdrJ69ji+FzywsvhJVMcPNbIRnonHgvMMXmTxIy3Ugbdfn32rFBuN04HBxwoXEuIxz8QyccTDVG7SNpF3SEUD267kfL1wWNrrhLbgHdKnPTrmJlTWwppQRF+0dum2k7LutknfbETTCT5hsuGpEeBk9krHLQxJJH+0bxKKhyoIYXpIKrSk3R2Iw1HAYhqjKTkrGyuLJG2Q08Qly5vLu8fiIBfdlYGwe1bjtiLS6Vx1qx2mJo0J45PyJy3DM9NW7RLGh2olugBDWPvrue+F3Mu4kblMseA0av5dOHA8wy5PIOw3MGhyRRGwBB6k9D/c4jloFlPdKfPvNcmXktBvKCPEXqFH7l/is99tsVClE7y53RDptFh3VZcN4c087MWGgEPJIQe59OpLHb64fjYcNA3SkkrQC47BWFDPJE5aKyDtuLDr+647itqONMNj5YY/cD6Lz/ADZTOZYrkEn39VN4vy8pUSRaQWGoR3fzA9wb2P0OKaerzpf9f1T1VQBo1s3P+v6foonCYVgH2gL+0JKx71W3nbbfYED6+2Lai0h0D1NvsEtRvLAHnBJDRfYdyVMn4NluI6Z5IGOZhFFFOlZgTs0p67G+hBN9cZbGXsXeEFejqy2KR0UTg8gA42z9kr8459I4niWTXmpP2bRxi1hjHUah5SxAACqTQJvc4vqKhhaI4/lH3SVLTv1c6X5j9kjjhWYrV4E1evht/ZhHW3un7Lr9lk/yb/7jf2YlqHf7oRXP8pZtGIOXkO/Zbx1T5ZW/DPh3nZ2A8Mxr+84r9MFlJsR6q3uTPh5Bkl1keJNW7sOnsvpjtkw1obsqy43xQQ585kAN4c2rT2Ok9PbpjiVk+Yqz+F8WbiSZfMwTCCJWYSwMATL5gTbXahSOgBBvpgUVE5g4Vl/tS3kFeRmIDRgaI6UMrShQLvrZ2996xxT5jgLXwlnnrmZcumZiVgZMwP2YRrMaaAnnatifM23tgUEM+DXBPMc2wq28KNiaKgq3iSKCCHKnSNPcFvSj1cVncVc5XNT5uNVlTwVSWIbMNFkvGx8uysbX077Vg6KTQXGwVW8w80yTT6ss00MYNE661WQAWAoC/wB2yOvvapeXHC3IaNsTbSC6SeNZjTm5HUAHVZA6X+L8zZr3w3G8ixWHUwjU6NPPKXHV1xNMS0QG1E6kPopButunatsNzsD2cxnus2neWP5T/ZWRPklkYTxm2ZTuBbAFTZBqwbo2N+3TCVyE8WgqoebYDE3hEE6jqLlSATfRSf1OJ1NRrAa0WsreF0IY50jyDdWH8LY5beaWBU8OIaCVIdu34ttNX6WaOKWOeRY7K6qigY+8e/XySzl4Z5XnlSM6S/m3K6tRYnSSQxUdOu/U9sNh4kOlxsAs50T4Rqjy4m5/Rcc5y/IkRIj06QfDjB1HfqzMO/sfzwCRrPC33Vbo3ynW/wCiCNlyXijPUKAf4V+mOx4DnqMwu5rFbfEuHj7FlssRuzCVhtv6Xtfv9MKNfpNgnXtDhlM8XBryyR7XGNht37YlZdQDmTk8ZiFoZFo6SyN6MOhHp6fI4BgrhFxZVdyVKirLrW1bSrLdEb3q+YI6Ha8PR5kABssubwxPLhcbH9UT49zVmsvqy+TGlGICSlNTOT1qxSkn8O9YXmEvNPMwmqQwthAhyB7ojxmeUSqp8jx+nZjRah6X2xoUcA5ZJ6rI4hWO51hjSiHGc/lxk4vtMngM2po38MlbIt1ob3sN77jGfKXNLmMNvPqt+gfGOXNKwOtm3TOL9UW4VPBl8vIGlWy6xuzEKrah5aJvy0T1HUYqrzK6Jp3wqaVsDZpeWAMk27X2A8ghfOXMOZyCh48rHJlydpAxpCf3lC+X53WMimjbKbF1j2Wg822SQ/xVzpN6YtP7tH+N7Yc+DZ1VfMKl/wDOhP8A5vF/vH+zEfgh/wCxXeYVe7Qqe2H00vqxAdsCFhOBdXlLmbMH7RMP+8b+JxFJP+YofleJTRgrHK6KeysR88CijWe56z0mm5tJBBJUUWYCtTdd69KHtgQgGbzLyMXdizHqTgQr85O4Up4ZAVlVP2KeZo7CMzFibsWSW3BsUvYXYhSvihLKctCFnZUd1iltQAxYVqdlFaaB2HWx6Viqb5VocNA5pJFyBcDzwq44xJFeiJaEkmpR3CL5Uv3NWfrhXVq2XonR8n/J0GfXr+iR+IOZpm0KT0ACgnZaWz86s/PDzRYWXkZX63l3dO/CeQs1GiOzxgSIWKEPY6FQKU2TY6dLxfDNoPkk6iASDzTRy7zKcrKctm1ZKpbG290NfsbPmGx7+uOyQtI1x7dlCKZzTok3790wZrhyM4aMhtRFLd1ZNAHvhROBGchkVjhlkka/F0qWJJ8o7bsRtZFdMSLrNzsohguSOqWOK80ZKMmFFM0isBSjbsTvdbC73xHUCdIUiMXKW87xt3zBeCEKh0r339L37+l9MWVDOSAXblL083PcQ3YdVvlcs2Z4mCQoq18i0TQ02d99zhh0WiK/dUMnEk+nsnbjvGEGeEO48MKqk9DQ6b796xR8MS3nD0Vzqpgk5RR9OJnY9v7jFesJhDeZuZ9CNJ2RTQHrXT6nHRk2UXGwJVGZHMyZeQUfPsSpF3fYjvdgYg8l0uNl0NDYjfdWrwnl/MHQzIsWoIZEO6i/vLXUEeoP5Ye+IuwtflI/CaZA+Lw9+x9ltzfwYIfEWm1sASCdjVAG+l1d+2LqCV1yCcAYCR4tTNuJGjJOT7IHx3hxnGc4e9K8bLLEzdE0hUf6Fd9vQ4y2PLpnN75C9jU0jI+HQzjZosfulrmQ+FlCjP8AfCxxqd2cIQC7egGn6k1jRqLMYIuo3XmaNvMkdP0Oy+cl/EB8qv2fMqZssdq2LID1Av7y+x+mMielDzqYbFarX23Rri3JGTzyHMcKkQMOsRJ0/KjvGfbp8sVsqHxnTKPdSLQctSx/yH4h/mr/AJr/AO7DXxEXdV6SvSxOL06FrgQtWx1dXmD4j8MaDPzKRsza19wcQSsrbOula8CqX1BvgQpE+XZQCykAixffHAVJzCBlX18PM/l8zwoRMniCKMCVIxT6k3Wh0baiD7Y6oqfzc87ZJY8urBi4IXSFuMg0hDbIFWuh2rteK5A4tIanKGSOOYOlGAqh4/A+TUtIyjMPsqK4YxggWzaSQDRoDtfr0qhh07p3iPEhOSGbFG/h3F9igkzjgyCSOjH5hsp1USARfl6HbcYYKxwnrL5BcrNPNK8ngPpdA1GNCoHmAUWKAC3tucGy6ASbJC+ITDNfY2y0gdAxgVqIa2pqfV5vLv19fbHA8AXRJERhwVjcucuQ5SIZaMlhZaRz1Zj1+Q7Yxpahz33Csayyj8fyQhy+Tg1l7zMkmpzZAAkKgG7oBgN+wHTF1c8mkJ7oiFnpY4llfMpVT57WM1WpRV6fW2NHD39P0xawyy+qzuMznSI2dcJh4Xw7SoFWQSD8wDZH1FfQYyamrNRxNoJwDYJ2mgEFNpHuo3w8gD5x5D0VWft+8K649ZWYjaFh8OzO8+R/FTOL8NTNTrI76Y1T9oehoEkV26GvasYtBxWRlOWkXeSbehWjV0DZZw8mzQMoBzPzG2tY8qajQVZ6H0qyNh77nDVLw5wbzJdz07KuavZfQzp1R/lfgLuqyy3JmGF2eiKegQDYbdTibyCSG7K+IHSHO3RU8LGtVkXYMNyPu+hHpvis4Vq68d5tXJjwirM/m0Lpu6NElugF9z64i5xBsBdSAG5SCcw3gOllg7mSWje56Dr0B/li/heqNzjOLHpdZ3FQ6Vg5OR1st14mk0Uh8xzXhLGp7OgdSb76tII9wMNGBkVQJOiG8QmmoDSu6Z9UC5+yMEkRzqTOCvhQrHIAAQFpglb2pGoknfUemKJ2lriSd7q+le0s0tGBYJG+zvp16G0bDVRrfpv0xSmV24VxKXLSrNC5WRe/qO4YdwfTEXtDhYovZWH/AM7OY/zeH82/twr8EzuVPWVeV4eTazAhanHV1JvxC5LTPx2KWZR5Wr9D7YiQuOaHCypbM/DrPq+gQlt/vA7YiqDAU08qfCdywfNkBR+Ab/mcG6tZCG5K4fGnhqxGDQoC7jYY4Aipy0FI/LfMuYyTM0DadYAb3rp0+ZxJJpw4z8VnlSNY8uE0jzB5C4Y779B7db6Y4hJ/LuSOcziJIzNrLM5AtiFUu1DuSFIA9xjqFfeRQqsmV0+GkasSFt1GxMnik7KSSuwOo2dhd4EJG4xxTMZqQHLzyURHrIZgpZvIgjUny+TzafZzhaRxvYLaooGNYC8XLr+wHVQ+VOC6s2VVgFgk1ixeoi1HT33+mFJp9LS3urOIwhrWlWAgd5iuomNV3INB2PUbb0Pb1xnEtFrLMuLLfnmcDw4BQJjN9yqBSW0kixdAfXGq9pfMyPpZUE6WFyCcSzg05CZnDNGAHX0tiy17UpG37uPRwgB0kQ9lgzuLo4pjnOUzcPkuVwAG0ylh7gnUP0OPAzwPiry4DY3XpWva6P1Wrw5fhsGbzShmVmChBvVnZBXue/bHpxUPqmWOBsFmsp44CXDqq0zk+fz7nw45RGTelQVU+lsavHY46WAh2rIXC+aUEFuCjGT5MKr4mdnjhTqwBBP5kgL898WzcV14jbcpePhwabvNgn/gXFkUK8RDxlaBB6jpisX6p4EWwi0fHozr1LuemO3XUgc58RE2YyuWADbU29EBjfXoBQs3hinu1vNG42SdU7U4Q990O4Nw+OaXRF4kci35xvW9eagK37XiqHiz5XFkjMLr+FtjF43kH1XXP8GyyssMrAaZA8xRQC4X7qfsyAu+579qw26GSbxNFh5lL/GQU5LHOufILfN8Ezb+cwAK26LUdgVtpDeYbV73i1ppW2ByVQ74993MFgeiVufJnTJQQssgMszSOzA/guNEs971tp9h7YWqi0vszZPUDHiO79ylDgfBJs1J4cK3W7Meij/SP8sLJ1Of/NlmP8tH/utgQr51Ykn1mvAiy1Z8C6uTS4LroCjTZhRuaxxTDCUC4pzdl4fvOBjhcrOTbLiqr+JPM0eciVV6o1j+eIgkqmp5fLs05Vc1jqzUSh4WxheUjyr098QL82T0dE4wulPTZM3wbRzxEFKBEbEkkiltQ24Bo0TvixJBXb9lzjSSXoXp9nOrqSpLl9INpWkat23J64AuKo+LcZMU8ml0cGQygx/vkFQGsCtIv6G++EX72XqKS2kOcLEAC33v7ohyzmPBRQWCtKdTE9dA2Ci+7bn5HCEzSTbsluIyiaWzNm49+qe+Dvrdfc9vTr/DFMURfI1vmsp7dIyuHN+XR5fGF6jcPU0EbYmr2ogH88NmpDKoOJwCP591Vo1MIS7wjh/2kNDYWQjT5j0ZSxX5UzFSPe8ekqGvjqW1DT4TusSlLZKd1K7Dmo9wXOGOMxSXGIlPiMv3hp2oirG29i8ZFdTPdKXsBN9k9RztEeh9gWjPspmczkeWggjghJjcGUtI96LN6pC2p2dr2HX3FYsFNJK0MvYq2SoZE3W7ZK+c41NUknimGBT5n0gVfQXubPZRvh8cOpoG3kyVktr6qofaIWH83Qrh+fhkrNvG0kUbMzifzs6puxAJKrtZoem5xIRAsc5otZWumMc7Iib36/oi8nExl5RHChVGk1OCKVFYigm/XeztXb3xbyTMwOtaw+qgKhsMjm3uSduwRnjSZqLWFjAAoBzvuboVQ9PfqMIgNuL7LTfqsdKVcjy5mJ5GJUs9ksxP6+/yGNbmwsYD9lhmGokkLW/VFuM58xEZZHHkH7Rl7sbYgnvV187xGipmkGRw32UuJVTgREw7bodw5TJIEClgAXfT1oC9vQk7C+5wzUP5TC7qkKGjNRM1pNgTujWSjecyZzMTK4iYJHlo3tQ+2iNyNjWxIFk1ue2PPQU7pZLvP7L31dxKnpKUxUzbnYuO5O2L9+6h80pNLlc14s8UkQRncBh+zkSioA/euhQ/0h83ZXQOb4BYj7rz9O2qDhzSCDuOyl/B7h8a5SNj1kJZj72QPyArCnVPlWp/g2H0/XHVxQRiS0Vq8mBdUDOZ9UFsQBiJKsbGXHCQeYviMkbGOIGSTsqgnf6YjdTdpYbbnsEsz5jiec+8RBH+uIlyaipKiTJ8I+pXNOSx1eZ2Y9e2IElOx8LhvdxJ9Vt/yUiHa/fETfumG0MDdmhbtwHLg2UW8cue6DRwk30hbZ7Kq0LxKK1AgDHRjK5NGHRlndI3LHFnyeaSYFhpNOB3U7MD6/L2wwvFkFpsVd8HNGRdmzEGYLiQAOjkqkdDujEAWL3A3rvgXAlDjXAMq8vjxMkcNguCx0KCBpCgqGJI3r9MZc09zpjC0IqiZw0jJS1xufxX1IGKAhUvqb6Gvcj+GJxR6RbqtCmIibY79U+8A4NmMjBrlIVpCKS9WlQDqv8ACCSQCBfTtvjW4dSNc5xkC8x/U/FiGx8jG+e6N5yQkhXXSCgY30o0zUenQH8xjBr6QvrGhgwTf6JimlPI1v3tlDDMVMGfCoGkOqRLFE6iLCjcAil+ePWRkOLoDt0WBUtc0MqxuN0yifx81LGgXTtG53JIZQ/tVH54w3Vj2VApwMb37Lc5LHN5h3P3CXOduIa8zICwCRCrPRVUeZj9fr0GN2nLYYtZ3K87WMfVVXKbs3+FK/BJjmycxIn/AESBisEJqjIw/pJR0dtO/wA9I6DdeNhlk8X8C0KmUUdP/b9PdMDSQwvC8aAJeop2vUdS/Leh7Vh2KLwSRn+dllz1Gp8U7ff16rhnlOZzB0LeogBQOwAW/lteJxuMMA1qEwNTUnldf0Cn5zjbiU351U0EfuBtv7kiziDaRjox0O6m7iEzZyTloxY+X5rjxXhwTTPECIpBqUfuXvpsdvT2HscWQSNkGiTcYUKuF8bhNFfS7OOnkvkc6/ZzJmVV4wwVBp87HqdLLuABuSb7DviicCM3jNrZPb6eacoBLUkRvANzYXwST59LLlxfhAzkMbR5pcpw82ZU0kWRtXXVK59GsdCPTGa1z5zfJJW7PTsoiYnWGlAOK5uPIxoINawjUct4lapX/wAqwG1A0RtVbDqcMkiBhaPmO/kkQ34mQPI8I28yq7Is2dz6+/rhPZPqzfhLzGARkXBLFmMRHfbUyn5USMQcLZC6FbNn3xzWV2ynIcXJ5R8zJQJxxTaLlIXMcUuYbw1con4iv3j7D0+eK3AkrWZB4LbKLluC5fKraoAe7Hr+Z3wEWTcMUcY8IAQviHM8MdgEYjZVy18ceLoTLzb6An6YNKVPFR0UU83DvjhapM4uzqtDzDrIVVLMTQ3xEsUxxMPOlovdNvB+FNpDPuxH5fLEmsTRceqF8d5QifXIAQ9E7evvjuQkJ6OKS7iMpQ5C4Ws+fhikBKhixH9Xff2sb4rqnlsJIXm7WdZPfMPD1nzhi1OkMKEtpGqzagkAkC/NVnsKwpw2Iynlt3Tb60UMJmLbrrk+TxDmjI895dVDxMaYu2kaRpUmtN/mMatPRv5o8NwErxDjEZpXWcGufsQjT6mCjS9dEsE6rO9etnsO5xtsa1t8i/VfP6h8kpZg6dm36/uVpzFIXymYcGiqBipNspDKh99JU/ywnJGIy2+c4PqvQUkrpuYb2uBdvUEWH0ISllJ9ZkVdz4KqgH+hpkofOm+pxkwzubVgu2N1tTwNdSlgVg8plC+sXqRBLMaO7IgRRfoACfc/LGhLDpu+2XbeizqaoEmlgOGC59Us82RRyII2e/EfxZQv4+ulNXUKLu+pNdMWiJ87g3ZowqhUR07C8Ze7P1UTLZ2OMLkNKpJKwkjVRSqSNIV+4LAWL+uDmsZL4NgpPppKiDx4JNx+COTu8ZWGKNWdR4gDOAzhtvJS0y+X139MKzzzO8bQCtPh/D6GwimeWnfy9yh/Dp43E0Sgw5hyPJIQFNEkqGoab2Olh1A3xGDiQc4CQbJziX9MOhidJTu1NNsjpb0Xfi3D445FQSF3pdd0oBJ3336A33vbffGo2WZ7C5jcdF5GSCmhlDHuJ7oxlM2znNZeJpIkiUaZStLojDbm6oOTsV322wmwWLS4XN8jqtYm4c1hsABY9MXQF4554I5bLAOyjVttQY2TQ6nqcMVMnImDWjB+YKFHCypp3ulJ1t+Qg2ymXJZTKSZfwgA7o4ViVG7jd1BqwAB8jWM6qney7xi+1kzTU7CwNd4j1JzlKXM3OWTjzUkEuRWcRgRlzpNEfhAZdgvTY7YzmwSuGvXlPamjFlAhzPAJhbxvA3oNa/8ADYxK1S3G6PCU38l8G4bC32jJyK53AdzqIPcAmqxAzyt+cIDQdk5/bB+8v54Piz2RoHdEI49saSbKF8X2WsCZpx4kvBAgLt23vBtlaYdfCrvivE5s9KY4NkutX9mKS65SVRUOc2zdlOy/IaqniEBnXc6jeqrsCunbFjbFYsjiCq2PECNY09entXzxyy7rdddo4i6ayoq69MV3zZXht23KceSuA6GErjf8I9Lx291sUNJyhrO6sNI9sWJouUPOpQPyxW9F1XPwvkA4oem4kA/jt+WF60XhXl3f5D6lW3l+FozySFQ2lTqBJF70en9/ywhw9xZIXt6ZXJmiRnLdsUPlhhRlCQu1mz4jjSB3A0i2NdOnbGu7j7tOBY+iymcCpgdTrnyRXJ5pFiapJViDAB30nQw+74Ys9Dua39sWGvY8c0iw6+fdWxUJYwx6iex7W2shDK8ssjB0lZ7V0Pl8RWFEgGtj373v74bg4jR1LOU02t/MLLfQV0EhqBZxO9uoQ/mDiAy0LQmJEelWJRR0C6Yi73KWLv364mWw3aGZtuVeH1RY8zeG+AO3dT+COU4bPKRRkIQdASB19+/bFknjnaErDaGjkd3NvyQfh+WVi88jeVF8oIvzfhFdx1P6Ytnc63Lbu5VUYja3mP2b08+iiTCPJqc4VDZiZ2EZfcsbomjsEW62G526YWljZGNDd+p/JP00k9RaV+G9B39fJHOIZuHM+YROxy7yRqI20sV1Cio6MPL06jsDZxmiq0khuSNwt+GjiqCGyO0noenuen4IZxCB+ITo0OXeJVAVpHsjbuzV1A6Ab9BhN4dM8EC3mV6ymdFwync2SQO6gD7qTxSOVj48isA5pWNb10HpdVj19PJHpDGm9l8cro5xI58rSLn+BQmYlaLHT6Xt+XTFuhuq4GUrzn203NuyIZj9mcou9eFKWHQBmKlAVHcr5r9N8YFVmY5vlevoL/DNLhbH5oNleNeBLlCTtJnGY+pUp4ZJ9rl/MH0wcRZdujsFGgNw5/QkoN8X+HeFxF3H3ZlV/r91v4DCVM68duyffuknDCirBz/OWXXhMeRhjInaNCzoaCHVZsg3rIXpX4uuIAXJuF3ZJfit+835nErDsuL1mo2xYU8TlCOKLZrAmoUvcf4O08fhB9Cn71Cyfb2GAtumQdQskuXlfN5Qg5crMim9JOlt+tb0cVGIKp0T/wDU+xUhebpUGiTLup9x/PHLEJGSG5y0hKWZ4PDLK0iRTHUb0bBb+dXWOkFcbC4nATBwrlt3dWZAAv3UX7q/PHA3stKCmDTqf9E85bhQQb9cWhgCbMt9l3MdYFWXIPxlwsbt2VSfyGKXLhdYXVD5POPHKssZIkVtSkdbv++2JFoIsdl5xxubr0HyPk84MpM+cNTTuGC7DStdDXS+tYzpeWyBxjHkp7kXQzPZ2TVII4yzRCjZoEkXt6kDCDIxYEndSuNlrmZWThmUEhuSabxvkCfY10YbHffDlTZkAZ3Uo8vJUjh/C1ndYyNiVJNjYD54xKFhkna3+WVznWaUL4xIuYzsr0SqHw1PX7u2/wAzePo1KwNYCvE8UmcXuAKOc2R1FlsshrSmtl33sCyLHbfbFcDrvc89TZW1rdEEcYPyi5/X8VBjybOqRVsWFEjox2skDfYnbDWprLu7LJg50xEdsOOCh3MPBXlmTOylUhjkijjiP3vC1AIzdlBJLb7mzjNLri3derAt6Cwt5Jm4fkIS2ZjIBH2iTb21FlIOPGVr5oK0yx3xa/p1utjS18elyEcaZvHanbykMtE+XYEULoV0x9DouXJCHAbheG4jJJFVObq2OPoufB4yWMSCstmjoZR0imHmQqOwJAr2JHbGQ6J1FVDT8pXuvio+N8LdzP8AKzfzGFEymZaF9ShdS9QwDA+xHpj0L4xK3yK+eRyOgkuOmF2DKSW1G81OoJbzeFYKvRPWwRR/dsHpeMiOl5Eri7IAuF6qo4j8ZTRhosflKrfm05nxlkmhaDaoVYVpRSSoHqQTZPqb7jCjnFxueqba0MGluwTr8VR9oyOQz691Ab21qG3+TKR9cIUvhe9iufsCqvw8q1mBClYEL1qTtiadQrN/ewJtmy0Ed4kFO9ljZUHtiS7zCo78KQ9iMc0hS5xWo4PHe4J+ZxzQF3nFSFyyqKAAHtjpAUdZK5SDESpgofmWxWSpBJfxDz3h5OSur0g+p3/S8VXu5U1T9MRKTfhNwlZs74jrqWFdYvpqsab+u9YXr5CyLHVYrBcq/OKZnSiDu24H88JzDTAxo9VY1tyllpBbdLJwqwG665pGVH54gIXLRAV4UQJHpqI67CumGa7Zg7BdhI6ohy2zquYlUE6YvL/W7AGiMLcIYGudI7YYXZ77BL3J+QeSSE66JazfVgB5tulbEb/LHvJ3NZFYBePp43vqASbXO3ounHOJiTPTEqrotqululbWCCR9PbEKaM8sG9l3iMjOa4kX6brjlc8yAlTpIvcdPT5YbkjY8ZCx45JIZAWE/wA8lG5o4g44bMNy800XnPqtuf4DCVUwB7QOgW/wuQmORz83O/sp/AOJzsFki0iVqdwfuyB1C2wah5ShB37+2M6KSmZI6KfF9j6brUqBUOa2SDNtwu3EsnmC7SSICzUSYqKgUAANO3Stsa8E9OxlmnAXnq2hq5ZtRbcnss5XDw5hgUDBFLOCaWl8wYmj0NEHEawNmia4dSm+HPkppntOLA3/AJ5qPkctFNIwk1BmLEaT3O42IPfb6jFk8skDQWZA3S9E2KqeWvw45FvwWzcLy8qNFFmkkUsuoCtcLi6LDVsN2U9OvthN9ZzPERYj6FaUfDzCdINwfqD3VWcy8Zad1TUTHEXCWxbUSfM5YgXq0j2oDCL3azdakbNAtunjg/8A0rl6ePq2WLEewU+IP/Lf5Yzn+CpB7q4Zaquw+oL7gQpWBC9Zy9MTT7d0LnO+BMtWQnHQpFSlXEgVVdbhcdUbrm64FMFcXxy6sChzHFZVgKF5w4rcVIFVJ8VM/ckcA/CNTfM7DFcYySkK5+zAnH4WcKMWTD6fNO4N/ot/qcZVVJzJ9HsqQ0ALj8TePyjOtFE5VYkVDVbmtRIIF9wPocMztBcB2W5wyjZyOa8XvdCeRcxK+egiDHS72waqIALHr7DEYmAvATHE4om07nBmyeeJZoSTzsTd6lHsFsbb/PC1S+73FeW0kEBdJOKDJZTLO2wlmBk/qHyevuDviIi/8MRjd1z9MqRPjv2RHhHChHJNNH+4wVb/ABH0sVvhvh/FpJactm2Z17pSSgjZPzWYJFkmvwh4Uk1FBIbpnFgG99un8fb306Tivxl2w9OnVJv4dFB45c+uyi8G4g0Lr4jfakOziWJAovuh+/7b18hjT+DmDdV/a6VFZSl9iB62UHjjma4xSwI7MgF7lqsm9zQAUew+eGIIJHDVJulJJoozy4flTJyyhEOpRqeEFdNfeVyGF0bseavWzjOruHwTTNEgwnqOtkFO4tFyOnkpzTJSuEkUsSAYwOvpVij8/Q4zY+ESMOlkpFu/5J1/Eow1ri2+rt36hReM8RUeIkf3pdPiMD0VQKjBHU2LYjbsLGPQ00Js0u2G3r3WHXVQu5rd3bnsB0/UqHBwuZlEsSllG1rVgjciupxa+ZgJjkwlIqSUsEsOfxBXLI8Pjlz6ZlBonZWWZDY8QkUHTY023mXa+o3vGXU0pYNTchb9DXiWzH4d+Kp3QV2YURsQexHUHCy0VZXwgzapHnllZViZE+8aBJDg0T6r/LCVW0ksICmwqtRXbp2w6oL7gQpWBC9aT9MTTzN0BzUlHESU23ZaZebfHLoKKRPiwFQK6hsduoWWjNgupAKNI2OEq0KBO+IEqYQrNyjfFTiu3VFcXmObzrld9ThV9/wr+uOtOltyseofrkJXpHhGRESZaH/JKCxFdUUC+o7/AMMY9KwPnLvUov4VSXF8z9qzkkrsFDyE2egHQdfYDF73Xd6r2tNDogAHQJv+GGWQ5mbMIXKww+TUN7bYnyiuljf1xZBYXd2CyuMyS8ljX2yenkmXj3BqhjKn9o7qprvqbfp/frjLb43WPU/isHVc3S78UZA0U0Y+7EFRR8qJ7A9cMmX/AM9rOgwgj+2T3THyPn2HD8r4zASzAlNX4lX7u4NWV33xHiUIgpntjHzHKIyXO8XRd+OcIE7IW2RL2vaz1JA6nsN6/PCFHxh9HT8uFviN7n8ETUcc7ryZA6KFnvCy0VGKN5X2jDINl7sQK77C+vyx6zg3xNTHzJ3Y8lj8TmhpQBG0au1kFHD2UGSa0BHlBFM5P7o/UnG+J2giOPK84+kkDDLNgfc+yiRRGiVB23Y/zP1xa4g79Um1r3XcOn2WklnYm7IZr3uth13745oaDqAVnPk0Ft8fmtIIFZlVmIFgWOo/twPeWtLm7hWU4D5AHYBRTh6/Z2dZafKTXE8qG9DbqGFbo6kmwaP5YRmLKpgLPmHRbdM2SjkIePCeqUOU/tMPFRlJ55H0FgQXLKdgVYXYoqQw2PXGS69luCxyjvw1+H6mJczOoeR90U7gL2O/UnrZ7YFy908Z3hzJaFdummtiPSsFguqsfihyWuXijz0I0xu+iRB0VqJBHoDRBHrXrjoQq6wIUrAhetMx0xNPMQCZbesVndNA4UHOy6WBHriLiptFwjMR2sYsCqO638XHbrtlo82C66FDzE+OEroQnMTnFZKkEpc9cY+z5ZqPnk8q/XqfoMR3Krmk0NJSR8OuHa83AwNhCZH9gm9fM7fn7YqqpNMbvosrSVf7ya4JnBrxAY1+W4J/X9MIQHlwuk74CmD4gq4bkEA34hEencAb2Oldq9sUfEEDIytpnF3sj02ym/lDl5Mnl5dUqt4jDzkBaUdup9++GmyH4dzrbpGurDUvaSLWUhOMR5ie4yGy+VVpWfYhnApQLIsDc/MDFdGyzi53+qVcLD1SRzCrTxzqPvSVV9i1VZ9N8Z1PIX1TXnqVc8WjW/PmbCZyHKJWjKwqgIrq13uK7BfffGzxD5QqoOqJ8u8Sk0qjsXBW/NuevY487LDrfZgyr72ymCTIJq1ytolkOkGqvbyrZJK7ChVDbGnWVlaYgweFo6BKsp4Q8yWuT1P5Jd5j0h0WyojQmV3J8tMbsnoKofXHpuCaoqHmSHxee6wuKs59U2EbW/XPsomS4us8CrCiRxMzEufvEJtqlY7KB5m9AKw9BLrLppDtsl62nEbGUsIy7c97d1pmJ4ZNDZdi8e6+IdhIwNEqOyg7friymnL9Tila6iEJjjZufub/ALoJwjjSZouigB0vSBsZFH4lAHUdSOtUexxVT1Rc4h3VNV3DuU1r4txv+qWeI8VzGVzmYaOQr4rF2FAq6v5xqQgqw83cfKsIOBY826FbcbhJGHWwQPwRLkbiMmY4nA8hFqhUUAoCgbDqNtz1PfFbzfJVrWhosNlcfJ3FBoiaNdSFBQX0rt8v5YAhMH+HovE860AOp3N4LoVb/F7j0ZyEkI6yzpoHsvmY/oB9cAKFSOOoUrAhenM7xpKNG8BctRsaALxbc6RqPrivUrtCwxvIQT0wWJUhhMOUsCsWBUuWkzb46hRpHOOLqgzk4gVIKOy7We2OKSpDnnjf2nMtpP7NPKn8z9TiTRZZlRJrfbopvw+4icvKxpm8RfDVR+8WFX6fTCtS0PAar46V72ahsFdHG+OwZMLBJqXQqam02Cz6jQ2DfhJ6dCMUTwktbEzoqGwuc3WNs/a36oZLzdFZRI3dgCT0A26jrd+1YVdTFsha/FkoaljQwnZ2yDfFfiDxwZLLWf2h8ZyNgSKoEWehP6Y1+WGsLArjbVYKZlActwqNPxZt9Q/qDf5HavzwhN/apz3crm+J/otMjGzsNOzNoC+5FdMVcHpA6TmytOkXt6pXiMz2sDYiA4kDPZJfEcxq4hmG8QyjxaDnvW3032rDVcPCExBuU38JcqsZBpgDv+ePPseWz3HcK92xXXMZxM1KA/iRoP6SUh1RihGkB7pdJvr1qq9PRcojIylCUp/E7mdpMxmIImQ5aVkksUSSABp1XsupL0+u/fDcd9ABUCBe/VLcXMUi5M5MKoVibf8AFpJ1FfkTe/XoMWajayjobq1WzspHA+aWgy8mXZNanU0ZuijsKPzU9a9QPXEmSFoIHVVyQtkc0noboBBIyEMjFWU2CDRB9RiCuXbP56SZzJK5dyACx60BQG3oMCExfC8/9ZRfJul+nsLxw7LoV18ncBTK5SNS5Em5eybs7kL+6N9hjhXFXHMPxDQTSqqM5V2QNsA2kkatj3q+mOWK7hV/xni8uZk1ynpsqjoo9B/biQFlxQcdQpWBC9K5vgit+H8sBatdsllHXg4ToMc0ruu6kLGFwbLl1wznFFjFswUe5xwuQGkrfL5jWAa2PTAFw4W2ZWsdKAhrtZxFWBJvxG5g8GL7PGR4svl/qr0Jvt1rABc4S9RLpb5qu83FlkhEUYLykgtIdh7hQe2GhSSEX+izWzsaUzfCnhnjZ+IFfLFcj37Dy3e27VhF0TmyWcFsvqWfCHQd8Ivzj4uc4kuThTz+IXILCj073QARQK9b9cRAvJqCohmLad1/Qff9Ue5S4CJMxJKQVuRr7/dNH8yv5YXkPPqLdF5mJrpZAHbNwtuduUjnphKrlZdSqVY7aAeqkDY0SemLG1OqTRZOB95F35xyRaeFlr7PAAlAgEKN79NwvpfTEpaR8z2jomTUMiY4k7IQs5Lx+UlVvSOm53/j+VAY9Ny2sjLR/P4F4/nufK0/Tvc/ugPH+GCDiE0S1t4ZaugZlsj2x5PiJHTzXtaa4Gd8I3lcwVEWjZhIq79rNE/ljEhOmR0nZpPvZXv2slr4rMokhhCAPpMjtXW/Kgv2Rb/2hje4dHy6cNO+598pWQ3ckTDygvuBCzAhZgQswITT8MFviUI9Q47envjjl1dOa+fc5mmMZfw4lLKFQnfeiWbqentjjW2GTdBKUcSXF9wIWYEKVgQrab4o5kKF8FNQ6tub+nbCgq3W2Xsf/how651eiFZnn/PP0bT7BRiBqXplnDYAMMPuuMPH+JSsFErWxAAAH9mASPdgIfRQtaXOAACfuEcsIoD5hzPL3Z9wPZAdgPl1w01gG6wZZtR8IsEeCj6DpixLofn57xElSAS9x7jMeWiaRz0Gw9T2AxFdc4NFyqhdJM7M0jyDxGBKrVihuFGOiblG5GFnuZzTcnPZHOQeUHz8pjNqsW7+vso9DeNOoquXGNGSdkgIyXG6u7l/leHJFhGgV2A1EdSB672axlOke675DcpgDSNI2StzhlFizJzEZqSQabW1IAJYkEdzdHFlBGZJc7BZnFal0UIa02JRLl3NeBlXmkB0AlQepa99yb7msVVMAgke77Jfh8+ilMz/AD/FduXuKeKZ8wwASNev+l6bG+hwhTMIJkcrqCZ0xdI4WHT1S1xyMxuPE1GSWmNXQ1Hymj1I2xpt4mYC2NwuUxLwpk+p1yL/AEv3sumf4c0R0H+kAF9bJO/88Os4rEJeXIbErOqODPDQ+I4aPcnqgPHczHGh8T/GHkDnuQN7LEb3e1HsBhOuphIzTEL+a1KSpkBJnwT08lw4XnWMpcr+zGnQb6sSADXY/rvjGMIiY2MjJOfQZWjqDvENktc88VXMT6xepWkVgR/peWvy/hjQpmObqc7/AGsfsqnFLeGlFZgQswIWYELMCE2fCk/9aQe+ofp8x/HHDsupa4gtSyjrUji/9o+5/icdXFwwIWYELMCFKwIVmNmckSxMNE9KY7eu3uf4YVJZ2X0JoqLCz8egXCOJXNRRH5n9bv3xDSCcBdkqBGLyO+iauXeDiPz1chFFvQei/wBvfF7GWWBV1jpjbYJmLUKxakVxeXbHEIJxniKQqXc0B1OIkqWwuVS3H+OPnJS5/okrSnsTV/PAcCyRc/mOv0CyCd2YxqQWLKEWqIqqO3YfyxDQ0N1Ha2fO6kXkuLetxZPvI3M0UGbnjvT4jjSexIUA/mQTi19PJ8Ox/YJWV7TM6ytXiXFmSLxFFyMvlv3IANXW2CGPWWsPXJSdbOYIXSD29zZKcnB5H/aSP5+5c9b329PljbjLGCzQvHytnku+R31UvmFBBlYoNtwXb379xffC8H9yZzitPiAMFHFANzk/z1K1m4WFXIcPRdMcknjTj2QGQDzdiygUDVAjCD2gkloxdb1O4tYyJ58Vgo+WH2zPBiPIshaq/DGdhV12H54wGEzV2ei0j4Y0U4YRPnGlYWgJbfsFFDYn+5OJUrOfWPlOzdvwUZDoYGpcXhUOa8SYRKQXcmQ3qc72EW6RV2UdSSD7YdqOJubUMgaLqllI3QXnqlhYRFFmHr+ipx6HSwsfPa/mMa/EoGuDehIWZw2UnUOg/dIGfmDyyOoIDOzAHqLN7/nhRjdLQOy0zuuGJLizAhZgQswIWYEJp+F9/wCFMtXXUf8AhPoMcKED44tZnMCiKmkFHt5zsb3x1ChYELMCFmBClYEL03Jy/CTZXBoC1BI4LF4LEvRcGkLuslfXjC7AYEbqFO+IldQbjfGY8vGzyMFA/vt6nEbrpIGSqW5k4/LnpdKio78i/wA2/vtjoAblISymQ2Gy78O4ahUaW1gC9OmyxrpY6bkdcUOL77W91a3QALG6NZB2ij05rMLGO0caguBvYsA6bujiTo4QbgKcbaiRS+EcZhidI8nlgGZlXXJuxsgfPv64HVDnEBNx8Ka1hc87C+E1c68czEXEVji0mKMJqU7bb3ZIBHX+GAziKS7uizp6IScO1j5ibLlkONjN5wZfbdl3BJ2O7EH5CumNGm4g18Oo4ORZeTn4O74hpvduCfzRzP5Ns1xJEK1Am5Pqq7m+o3O3yxJkgjhI6la83DZJJGzPtpGB3/l0Ry89tms1JSqR4Ue9DSOp7iyOw/niuxcGxgJmeCKlfzpXbgX7AdAPNC+FR+Bk5niVtUjeHDYslSd6AG/U9PTC8HDY4ZnNJ339OyokrjLAZYm//kHqvgLw8MzDMNLuwjGxBruKN+p9NsM01JTRThkG2/ulX1FQaVz5hY7IBHmTHlqD+HGCWeQmhqb8Kgbt06Czueg3xL4Smp53zvy47Ksz1FXE2KPDbZP5JF5l4+kkYhi1dfOb7CthXUkiyemygdyaJJHSv1uWjBAyBgY1LGIK5ZgQswIWYELMCFmBCP8AITsOI5XRWoyADV03BG+C11wmyFcVy5jnmjJ1FJXUt60xBOBdUXAhZgQswIUrAherDJiV1pWXOSXHEIbmsyMRJUwEm82c2xZVfMbkP3UB3P8AYPfEd1x8jWDKpjjvHZs3Jrlbb8Kjovy/txKyz5JXP3RDg0kUEZZo/Flfsfuqvof3icVukGycho3EXdhTHz80wJ1iMDYIg0jpfY37Yrc8lXBrIntYRuoEKXucUOctmni1bpp5F4eZc7AoFhWDna9l332PoMchGp4VnEHiGlce+PqpHMnFUfPzsVDI+taoGwq3t2/DiuoaZCS02tZZ9Uzk8PjY4ZP/AGiXw2ZR9sz/AN1EQRItAkMRY0mq6V3B3w00GCLx5t+awPmdhWBwbiaDKfaHrewSOprqOt2TtXfGhE7n6dHZTr6hkQ1HYfj2WcYyoZIYtNXbeEhrU39bsq93I9ANzit9c2mJduTgJCeldWaRKbDc/pdEmyKgxxqSqRLWlTQJ2vcGzX8zeMLi1TOXhrL53I7nzT9PExjMDbZReZskGy7QooACl6Arf71/P3wwyp+GqYGX2391TUQ86nkHcY9lV3FvPk5Y+q+c+wIQvddAfIN/bHo+JNHMBWPwZx5Jb5/kqwwgtdfcCFmBCzAhZgQswIWYEIpywp+0xkA2GWiDVEmlN+xN/TEmC91XK7SF15zyRhz+ZiYgsshsjuSAxP5nHCrEGxxCzAhZgQpWBC9ER8wxMLDj88RDwtXShvFeccvGPPKo+uC6iS1u5Vecx/Esta5YH+uw/gP7cACpfUgYYq6zOZeRi7sWY9ScSSZcSblduGZbxHAxCR1gr6dgLtTtgmGfhLK1LbbE7qQduorfC7mkZK0YuIQuuBe46WyuvDysR1sAWCnynuzAgfQXf0xJ4DGab5P2sloTJWVAdYhjdr9StuE8OeV1ijUs7EKKB6k0L9BZ64VsXnC9TzI6dmp5srAyXD48m5XLu0mYClXlHQdNQjA7DYajjdpeGsYzXKbL57xb+pKipk5UDbge6BZ3gqM6snkcEmrJBsEEGySDvgqOGs5ZfCVTD/UNRUEQVQtbbFvqvvG+NDLtBw7Lgx5dAGfVWqVm/eI9/wBfYYzKppdCVotw5OHLJ8dMpAdo1DTyfLUStkb9x+eH6FnIpNR3OP1WdVET1bYug8R/AJq4VJq1Zlt2cF7J+6n/AONdvz+ZOPP0x+JqnSnZuAteTwMsg/B4ZpJ/GllLxxly3mIQMv4VsUwU2CaA2743TWQSXgY3ItlZLKOeOXmyPuDfHbsp3CM608U0rDfzV220g19AavHl6mFx4joG9x+S12yAwB3kqzaWspmW7eHJXz8Nl/8AXj2vET4mrz/CWWY4qsMZ6119wIWYELMCFmBCzAhZgQjHK0crSnwVLMi+IarYIR5jfWiRiyJwBseqXqY3Pbdu4RD4kTRPnTJE7OJIo3YsbJYghr/LECrwbgFK+OLqzAhZgQpWBCNcS4MdTFpkVGNlja3ufuJ1r51imEhpuQm33eLN3KFZiLLRC11SH1bYfQDf88WOl1mwQaXlt1PQaaTUSdvpiSVO61RbNDqcC4Edjj0gRsWC9fLtZ9/XC5ksb2+q1I6RsjAA76ItBmI49OgyuoIOmQr170QLHpit82oEEBMs4PZweHG4XGKEvJ5QSWNKvU7nYe/phcknAW7HG1g1POysjLcOGSywTxKzEqF5E6Mnl06duo8x6/TGpQMDZGtPdeP45UPqInytHhbcAqfySkbkxuO2sDsxsDzeunsPcnthX+qXS6msbfSsfgIZyXEfNfKmc7cPQIJFABBogVuPWvbC/wDTVZK2Uwu+Q/ZW8apWyQ8wfM3+FKkcckkgcJG0WkazIVFMPS/MenYfixvmDTK9um/ZJuqtcLHB4acX87bj3TX5IspmJteg5i0RlH3RR6XR2PfpsMcfG+S0IFrLsc8MIdUk3Dzj2/6XTMcSvIxOP2bTMgHTZU6EVvVi/r74T4fw4Qaogb2ub+aYq6y7GP2uQPvdEclFHHkRFqZw48MdjMfxaKOwZr3PQWTWFP7dEHS3yc+/RPk/EeEjH5IZzlnBl8oIAR4svWvzY9enQAelemKOAUr6iodWS+yW4pUCKLlt3OPZV7znmRl8mMr+OTZhe48yu9/IKi/Vh2ONiol5shcFCkh5UQHU5KrrFKZWYELMCFmBCzAhZgQswIVifBJVObnvc+CK6dPEW+oPtjhXQh/xa4YIM8un7skKuBVVuy0PX7vX3wBcSXjqFmBCzAhS7wIR3mL+nPywtItajQPiHbEoeqr4jsFDOL1mrrl/vr88cdsut3TNxPovyGF5VpcL2PquC4VK9MNgjHK/+N5f/XJ/HBH84Ua7/iyeic+b/wDtJ/8AUn+eNCH/AJbf51XmJ/8A6WT1/Jd+TP6Yf1G/hjb4h8i8Vwz/ADn0/NQuIfeGEqP/AB+4/EJiv/zD3/AqND90fX+WNv8A2KwXf6/zqjfNn/Z+U/qtjKZ/nkW5J/xYP50Xfmv/ABTJf6sf8OO8P+d/86q3i/8AhZ6/kjuW65P/AFTf+nHkuN/6+q9FTfKlLmv/ALTT/wALHqeH/wDBHovP1v8AzR7Kuufv8b/8Mf8AHJjOZstl26XcTXFmBCzAhZgQswIWYELMCFYXwS/xyb/Uf/0THCuhafGj/HYv9QP/ANj46uJAwIWYELMCFIwIX//Z"/>
          <p:cNvSpPr>
            <a:spLocks noChangeAspect="1" noChangeArrowheads="1"/>
          </p:cNvSpPr>
          <p:nvPr/>
        </p:nvSpPr>
        <p:spPr bwMode="auto">
          <a:xfrm>
            <a:off x="155575" y="-1371600"/>
            <a:ext cx="2857500" cy="28575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4824" name="AutoShape 8" descr="data:image/jpeg;base64,/9j/4AAQSkZJRgABAQAAAQABAAD/2wCEAAkGBxMTEhUSExMWFhMXGB0aGBgYGSAfIRsfHx8fHR0eGCEbHSggHSEmHRseIjEhJSkrLjEuHiAzODMtNygtLisBCgoKDg0OGxAQGzImICU3Ly8tLS0tLy0tLy8tLS0tLS0tLS0tLS0tLS0tLS0tLS0tLS0tLS0tLS0tLS0tLS0tLf/AABEIAOEA4QMBEQACEQEDEQH/xAAcAAACAgMBAQAAAAAAAAAAAAAFBgQHAAIDCAH/xABLEAACAgAEBAQDBQQECQwDAAABAgMRAAQSIQUGMUETIlFhB3GBFDJCkaEjUrHBM3LR8BU0U1Ric4KSshYXJCU1Y4OiwtLh8UOzw//EABsBAAIDAQEBAAAAAAAAAAAAAAAEAgMFAQYH/8QAOBEAAQMDAgQEBAUEAgIDAAAAAQACAwQRIRIxBRNBUSJhcYEUMpGhscHR4fAGIzNCNPEkUhU1cv/aAAwDAQACEQMRAD8Al/EjjJilih1prSEGQHVuWPTrXbqL64YjhY9pN7dkpLUPjc0ab4yt+D89P4Ko0cRIAXUjFTQ6XerDYoGECz1nv4s5hIMadlzviZYzoNQMWqh11Jdjr9LxnSxljy0rWhlbLGHt2KEcvc5ZXMQr5lUtvpIZDv8Auk+Ukex+WLDTSgX04UfiYtWgnKOPD4hLJJdCtLCzfXY9dxXQ4oVwyoDZaxTRjs5BGrcbC/XYV32xJri3YqL42vFnAEeahcSysbzpMxbSoGoXbNVkUfnt8sMMqC2Istuk5qLmVDJgbW3/ACVS8F44cu08UsbsrsCUJKsukkrWroCDhBlQ6F5K9JNwuKvgaAe10XyHGZM0+YLKFjWnRR+AFgoQHqRRJ/2cO8Onc6YjoVjf1Hw2Kno2kfMCi/DFmiz7ZcxN4GcCu12NwhbysNhqIIo31GKNTmTXb9U1pjnoBrPiA262UuaSSZZFhj0EBf6JylKDRLEmiQDdnrXUdn5oNFng3J+689RVnOL4iNLQMW6KtOYcjmlChxceshWVgw1H1IN2QpO+3vgc06hjJTcMkZYdLrgbpi5c5c1ANHqLGlYsRWo7kqOyqu5JJ2Ha8X62wi25P4fvslHNfUmwwB+P7brlxrjP2vNR5DKylMrHamVAdT0PO9DdrOyr/bjMc50jyT1WsxjYow1uwRLgPL0OXzGX1QEGWUBGzB87VuSkaDy1X3iK98WvjjYPmuew2VTJJXu+Wze53T+UmkTPqDbmZTFrry7IARqHQFdW9b3ha4TOUn878ZEubiy6HXFAQK6apAfPd7dqsbdcORsLY3PKQkeJJ2MvgEX/ADQ/LZ37OTKSzSpKkrORsx3sKPvaRqIGqr6jbC9FH4iD/sCtPi9XzGtDBZrCLD+d0z8+ZnTLpYnwpAssRP3SaIdDp9V9e5xTexXA3Uql4jwhvFbwDrTqtMLo70Rd2vQ7dsMtkaeuUu+CRovbCYuWuNhImyuaNx35Sbsd/mKvY/TfHCXMfdirGh8dnhMGRyuX0NIkzMynyhtNH3NUSR2UCyaxOSreW22VUXD4mv1jNlF4fwjMuzu7vCrA+HTeeMgjS1dNwosWO+KdYLALJoMIfqXbl3lKQRyxTSF3ll1LIDfoLYHpe+3sCD2x2KXlu1BcnhErdJT9k+CQ5CGSRPMoGpgzE9Bd+x+Xtjksjnm7lOCBrPCxV2/MshQytH4cgldWUG7Ui0I3/CO/Q2DidNAyUGMjFrhUVjnwua8G1jYjujWRgjz2XEGZCmRRaSUOtEBgOgNHp0xiyRup3a2bdloNcHgXVPcf4RNlJmglvUNwezDsw+eNKORsjdTVU4EGxXHUfX9cTXFd3GuE5DOCWWeImRpApZUbxaU0SnqukDcAi79cRuOqtEUjhcNx6Jf5j5Ey0kqR5VlgIVWLRFmDhmKqKJ2IFEsT36Yk1x6FVvjGzxnzCauTsvJlsvl8v4ocrmz4jNQ1xujEadTWRZT13sYC4nJUQwNwBZVHxXj7ZfOZqLTqjE8lA1sNR6VtXsMOQVr4hbcLOquGxzO1A2KYeUuLyTuPszSJoIZgWIjFdNVnTi+SoppBdwyqIqasiNgbjzKsDM835nLqWzWWDK4BjMZ7dDq1b9e4vqMJCIPOlhz5rRdKYxeQY8kYyWdy2dFwuPJQYdDv0BB364rexzDZwsrWSNeLtN0G45y1FMNM8fX7rqKdPke/rpNjbpipzQ7dMQzvhddhsl//AAfBk4yJAyZcNuxoyTuAdKrW10TQGwBJ74ciMdPHdu5WZV/E8TqQyQWYPuiOZSaecSwMwkfzhDaOm10VbpQ2/lhuCaMQ+Nv7rNqqab4s8uQX7A7eyaIuCw/tWAZhItN2AYGzQHqT0qhWEnVEhsO2y0m8PhGokfMMpQ5t5fRYxGkrBWKku8epSyhiFO4qzv8AKx3xaJZaggdlQIIKAF5vY2HdK/PHGmTTl8uxjjC6JH21yM3mZ2I3o6q0itt/YLPvqsd0/EWlgLdjn1v1Sfyei/a1FkalYB6soTsHoH+BvfHC8NILlN7SW2BT/wArcRlXNxRmIS21tIwJdFOxotekXRI74vmdC/xMNvJLU/NbhwurHzPhwJm1EhEpjMzt10XqCACxdUfL/bhS4vYps7KmOH5uKJj4kDZgHsXMR9bOkN17i/rhiaVxjx6WCpoKWN85a86cXuU4ZLhOTzMZkSKaKmGqPUH1EkDU7nzMN+mOPc+AZGSFG0dQcHAP1RvivLbZnhy5dpPFeGTUCfKShugwXpV/LbthMPu0khOscWHwpS4lwCSKJWgiRXDhSsYJbSfxswGoUetHpjsU0J3UZTM8WBKVeZ/2ksroOhBO1dKBAvfvVd8NteBpKU0kl9/5hHvhtkUlnLkA+GAy+zGxf5YlUhpsQoUhcLhXIeAIYQ1+ar9sL4TiyHhBjpC1eJtY6qRuCMcI6LoSPzXxHU0Cl2ET0ZUrfytR37jvVdsO0kYka42ys+tndE5mcXyll8lplSCRtUau2l72dAAUKt0IZBQ9DY64hRa42SNt4ht6J/jLoZ5IpmkaXZd69fqrH4TwSGN4qexLGxPbTtYI9KwvYbFcBwLKvoMzBxrLeBI6pnYidD/vV+Ieqt3A6HGY4OpX3b8pVwOoWKC/82ue/wC6/wB//wCMX/HRI5ZU3hvI0871JMeu9Wf1OE5qkMGoheueGQRi7sdhhSs5w7N8LkLRSu0Vg7E0R6MB0sbWMRgqy8AtXI4KesYS4Z+4/VO/LXFWzuW8OIeGyUSXfUdrI3rUN+pPtjVjk5jcLzFXSOppOW76qiufpg/EMy4sBnvf3A9hi0JRPvwhyseYy7xiN2aNnaQKQu7AeE2okdNLAD546EWBUnmrLSq0UbMw/YMAsratF7MSVB026kirr26YCbG65YEWOy58JySCLVHm3+0BlXZaLf6RUbhQezWRe4w58XqbaQX/ABSHwWg6onW8uiauC87hpDDnFAcMEVh93Vek3+6br29DiuWmLRrZkKyGqDnaH4cE1HIaPRwDdEd7uwT0Pp/c4UTgQEmOPNPMwlotSE152fqRW9A+U2BRw4JXyR8sDZZTqSKCo+IJNybe5/JNa5gKoVlG1WCfT3wqtVIfO3F4t00lytSLGGKq1Bj5ivtti6EPb/cG3dKVBikPJfknoqt4VDJn5syd2JjLoQp0hlqkBGy+Xy+b876yLgJLjKmxn9rScWRnkvgM+VnaWaJfu0rKysFOoH9ppJ0+W96rau+E6yN5bZo3KuiezurZgkkkaMwvC8ZYajvenvpq7PtjLgaS8B11eSCLhD+KceliGdm0KyxuvhjfzXpU2TRFH0B6YbdCyVxIcoFzmjZApec8yHAOSR1IHmRvUd7Xbf8ATEXUVhdrlZE9rnWebC2/5Jg5e4skkul4VjJXUApBDEEWAQACQD/HF8UTmG5NwqS5t7JqDR6gACCxIIrtW1//AD64uwhVnx7PNkGkkSVnEbUyCmq+gNkdAfXGe6mvJZquLwBdQU5/4bOyjNZcqeok0Ai/eiSPXoRjghlAwVEuG6aspm8vpDZeWJoyL8gH66f4VjsLntfZyDa2EQ+3uFAVjp9MP3VamZTiMs7qBWpQavb644DcrqW+N8BH2dmcXJHKFsHfzen13o4ujmdD4mqmanZONL0HymUhy+XZ86xERba9hdEgKCepo9PfE5at8rgRj0VUNEyMEHPr+iT+I87aEZcuTqYFQRsEU9a9/ligXTQAAwkiCVkIZGKsu4INEfI46QCLFCYv+U+f/wA5l/T/ANuK+RF/6ruor0e2QERWhSUR/PGTxWB2gFq0hOZQb7oVzhmVXKyMAGYLYFXfpftjGoo3Nlym+HMcZwCq95KlbLvG7yaBIWRY9JPialLU1CwLQHaj+ePUUoIBumv6isdB7XF/uq9+IsGXTPSjLsWTYtYIpz94C/TbDgXl0J4RxifKv4mXleNu5U9aNgMOh39cCE78r5LPTTRZjNRyjKzL4fjBNlDmg9DcjUOpFV7YEJ749yzloIp2dyw8RDG/lDqprUpb7rqACfUXgvhdtdA8lk8j9uzJn8VoSAEOrqygKBS+wsnE4pZGfKVVNDHJ8wTKvFjw0xI8niZaUjUxYs0R0glSepWvqBjukvJIsuahHYE4PdNPhI8ZeNqhYdVq/Zh2sbHcb18sVK3BSzzCRCreLOTl9Cl7O8hC1Smvx6RZ2+8e+Lw+IRm4yleTUyVIDHeA2v39kt8vZuaTKpN1k/aeLKFA0RqdlZhuNu/UisdpXt0EvOB0UuK08rJxHALOP+3Wy0zOe0ROmpGhP7QtGtFwBsegvbsRd3h6MQ6Oe3FvxWNN8UZRRuNySMrpEjvDFmDFHCHYCJBJqdkPRnB6Xv7EHpiFLO+bVzNrXV9fQxUpbyD4gQD5rl8OkY5/yA6Echyp8teag1EA9NsVTPY6PO/RXQRSNmuPl6ps4txkZIOHj8RHmICbXv5j1OMkUPNd4MFaUtQIhd2yBZzM8KzVKySR9bVS6XY3B0HSRV+2OupauHJ29lGKqhlcGt3KKcJ5fygVoYI5YwjqxssCDVgqWO4Kv1XbcYIX1DHXNrFTmiZKNJ/hTZnOEK4B8jBNLiuoYG1rfeiLxcPDsukA7qsPjg6oqAAq2Yk1uK2OhQO2x3ZffbEmbrjtlUrL5FI39fUbnHLXNkdE9cjZhQAVO4Y38/fFbnaTldCtBs2szFytGgD8wKvEsFC0gzbQya4+uOYBXd1OyMvjh43Zrc3fYEG7P0FY4Mo2S98VuWJ5MoiwuZPDkWoxvq6qDfbTqJ9KJ9MTGFxVdmOTJ1P9LlyK3IkO3sRp1X7Vi4RPOwVDqmJu7goHFODnLyQo7qwkAbYHZdZXe/XSaxFzS02KnHI2RupuyuP7PH6D8sVXViKzfE7KvEpKsshry3YHrZ9PpiiSdpbZegh4NJquHi3f9kncyc1NIQkZHUEleleg9dsZulrDcBeipKBrB5/X3TLwuOVEXMpFFJAEZ/N9/sPKK+7pLAkeuNaIeG4XmOMzapBFf5d1R3OPF0zeclzEcfho5sL9K9O9YuWIrD+FnKiRQnOZyEMk2hIiQv7MMwAkOrZdVjfstnvgQrGz2bXLRmR3dkkJEaKU8irdaKHmDUDuTWojpiEjwwXKco6KWqfoj+vRIuczPD+IQyhgyeCDRkoFC7V5Apo21bnpY2xxjw4XCjPSSwEhw2NlI5R4/kpQxzeZGWzMRCAOANq0uacaSHoEqbrFt0qoOezeXzMSRwiNo45iWkVSBqfoO4qiavby0Ou3A4g3CHNa4WIurE4ZPCn7CGMxpCh2PRvQrp8u/ttuKxwroQ7i8EWbhMTadMm6na0YjY79KO/z+eI/MLKcbzG8OHRVVFy9mxK2XKui3+0ckiPT+8T90gjceuF2wyOdpC9DLXUrYuc+17e6aeN8JMkMhhUJHoWOAOQhk0ldTDUR1Fn6jGtK0tg5LMnr5LxVLNG+uFXMdLel+qkZfMPlooEaNPHWIK7MA1L91VUg1sgq+uJ0kDnxWefZU8WrIoqouiaDfNypHKnDBBndMTeGXlVjZB1RUT4e4/ZnUQepJHphd7XubqIwE1HPEJOWHZPT7onznB4pGXRl8YkyopP3tJ3C9tWmz13AOCmOh+s7Dddq2iRhjG5yEr8B4azZlI3Wr1AhhWoaTYBOxsbD541ap7XwnTlY9E2SGqZqwQb/AERXJZyeHLTZV9YngowyEHzR611UT1r09CR2xh0QvLy5du69lxpjDB8XT9dwNwfRSM5zC7Ql4gUbyDU1ffZwNCDoTps2d9umLKmldG2983+3dY1NWtmeWgbDKBfHDiUy/Z4gbjliZmB33BXdSR5T8jitrQTfsmXGwVccO4RI5VCtN139DuL+mF5pwzxBWMbqGlEs5nkyrLBCuogguR3PoK6n/wCsQhidL/ckK452kaWq3OS9RhjeWMgncqw7e4+WGGPa7YqORumieDKF0pAo/F6YmQEAqDxHNw5ePMspOgBNOmrLWOl7XjsbNTtIVcsrY2F7tglXhPNuYfMlY4w6v5VRj09y1V0sk1VYbfSMay91mR8Rke+wbvsEN49l5JJ3t8uslFn0v29Tt8gNt7FXgp52MuwEkqdXw6eQc57QG90n85cFkZWzqSJLlwVjpSdUS9EDqR0J/ENrOKJWPB8YT0EkbmhsZ2Qb/Ck/+Vf/AHsVWVyJ5jgGaSZYGhkEr2UQjdgOunfthMxu7L07a6G3z4TTyhyvOy+MY4/B1+FIspIIGrS7DbYod/pgZTuvd2yhWcWj5YZDcO73Uv4n8Uj4dGMvw6RVWUkyAOXI7GiWOx22Ow7YcAAwF5573PcXO3KqLgmSE2YihL6FkdVLegJq8dUF6LgWLJwtEfElhih88ZCsxEY0KFr8RHmC+m503gXUh8dkIRjHYy4kKJZJOo+Yjc3tdeg2A2xmzlzzja9l7/hbIaWnaD8xGo/VZyPwxgcwLNlV3WiQb1batjdV9cXxNIf6LDr3A0rnd3JH+Ima8TPzPpCkkXR+977Cv/rDS82u3IHMCZWdROjPl2YGRUAJ2Bo0eoAJsfUb46hW9mPiXkJJUhyuuVpAw1GMgRjSbABFkKF1BQDuccyuqTneXVjlQ5SZgvgsNBXUoQEK5ctbWelAXfSsdt0XL9UD4q3gsdMZnIYRokjsqA6bBCtR/wBk1vibZ3MbpaqXUkUsgdLt26fRd/sjMY455w+ZIC/sx+zSySqWSCKB3IBw5SOexhcRhZHFGU804ja4g7AWx+3snLhfAokEauokljG7EnT5v3e23bv8sLyTueSRgFaFPQxxtaHC5HUqC+QjhzsUqx1rkprfozXRUG76V9dhjglcYywnC6aWNswmAylj4nZx0zMQR2X9nISV0nYVe5GpSdR6djthKaYxMxucJ1seo3S/wDjfjZUJM2nw5T4LvdFSASurfddv0w/Qylt9Qv3WZxSn5rQGmxBxdH8rLOp8QSGRKPmR7UmjWo9jYHUYblfC+NwAsfPBSNPFVRStu67Sc2Nwg3w+mzOezcbzzF4oA0r2AAKFLWgAKbJ39LxlPd/c0+S3oxdlz3THz7wo5vNZBimrL+CXI3FXR2vrYI/3d8d1AN80EEkIDx/gztmHiycbqzoPMx2XYbk9garb06YQe6Nkt3jA6JixLLBcRl8lwqjIRmM6B5R6X+i79zucA51UcYaqyWxDOSiPA+LZtpZJGAMNBv3QgroNtySb64Zhg5eAoukaeqYps5aByRp9etfOrxeWu7KAe3oUrcdmzEwIjiYwpuSvmuvxNpugMN07WMyTlZtZzJPCBjyXNJY8kjPmJFimdP2adZFDdW0Doa6Bq62ccqpQ4aGlT4ZSmGTnSC/YKT4WVOSiljDaXSXMy+IfPIItSoHKnYMwJofxxVTt5bHPHpfzWjXVLqqVjH7b26WSRxTmpJcs8aw+HNKqJLpAEZ0ur6kANqx0AEVXXffA6Qlmg9FU2FrZNY9EAxUrlY4+LRXOLMcoDGIxGd7YAG/Ibrr6/wAsC6lnjPxLzswlQMI4pCaABsA3td737jHAFxJ2WyzOQqgljsAOpx266ATsm3krg4j4ll1zAZQHGrT1DFTp/wDNV4AUEWNldmUdi00EMVRJWm4tpHrxHJA2o7ea92NXtWBCp/i3Ma6ocq6kR5eeVmbqX1NtdbbAAYXDQBha8k8jnlxO4A9gEx8qQkeJJNpQykP4bqaQEjQ1gXfTcdN774sa2xulJ5yWCMbDPuq34osmaz0ipTSSSlVrYHer9hQsn5nFmySV5cA5ch4blfGggOYkCDVRXXKX0k6KXUABdDbbrfXAurbmfhIn8KRIxC5cN46hVMJ06xqH3gpUkMt9WHzHEKvstzyyeJCsVZhWILGViuoM2plHXckmietYtjj13Cpkk0AFWWcnkM2gXwwZioV2P3qJGojrqJYjfrR7YrVt7oDzdMMpLHt4s6+GPRQL6EAWzBdrJ69ji+FzywsvhJVMcPNbIRnonHgvMMXmTxIy3Ugbdfn32rFBuN04HBxwoXEuIxz8QyccTDVG7SNpF3SEUD267kfL1wWNrrhLbgHdKnPTrmJlTWwppQRF+0dum2k7LutknfbETTCT5hsuGpEeBk9krHLQxJJH+0bxKKhyoIYXpIKrSk3R2Iw1HAYhqjKTkrGyuLJG2Q08Qly5vLu8fiIBfdlYGwe1bjtiLS6Vx1qx2mJo0J45PyJy3DM9NW7RLGh2olugBDWPvrue+F3Mu4kblMseA0av5dOHA8wy5PIOw3MGhyRRGwBB6k9D/c4jloFlPdKfPvNcmXktBvKCPEXqFH7l/is99tsVClE7y53RDptFh3VZcN4c087MWGgEPJIQe59OpLHb64fjYcNA3SkkrQC47BWFDPJE5aKyDtuLDr+647itqONMNj5YY/cD6Lz/ADZTOZYrkEn39VN4vy8pUSRaQWGoR3fzA9wb2P0OKaerzpf9f1T1VQBo1s3P+v6foonCYVgH2gL+0JKx71W3nbbfYED6+2Lai0h0D1NvsEtRvLAHnBJDRfYdyVMn4NluI6Z5IGOZhFFFOlZgTs0p67G+hBN9cZbGXsXeEFejqy2KR0UTg8gA42z9kr8459I4niWTXmpP2bRxi1hjHUah5SxAACqTQJvc4vqKhhaI4/lH3SVLTv1c6X5j9kjjhWYrV4E1evht/ZhHW3un7Lr9lk/yb/7jf2YlqHf7oRXP8pZtGIOXkO/Zbx1T5ZW/DPh3nZ2A8Mxr+84r9MFlJsR6q3uTPh5Bkl1keJNW7sOnsvpjtkw1obsqy43xQQ585kAN4c2rT2Ok9PbpjiVk+Yqz+F8WbiSZfMwTCCJWYSwMATL5gTbXahSOgBBvpgUVE5g4Vl/tS3kFeRmIDRgaI6UMrShQLvrZ2996xxT5jgLXwlnnrmZcumZiVgZMwP2YRrMaaAnnatifM23tgUEM+DXBPMc2wq28KNiaKgq3iSKCCHKnSNPcFvSj1cVncVc5XNT5uNVlTwVSWIbMNFkvGx8uysbX077Vg6KTQXGwVW8w80yTT6ss00MYNE661WQAWAoC/wB2yOvvapeXHC3IaNsTbSC6SeNZjTm5HUAHVZA6X+L8zZr3w3G8ixWHUwjU6NPPKXHV1xNMS0QG1E6kPopButunatsNzsD2cxnus2neWP5T/ZWRPklkYTxm2ZTuBbAFTZBqwbo2N+3TCVyE8WgqoebYDE3hEE6jqLlSATfRSf1OJ1NRrAa0WsreF0IY50jyDdWH8LY5beaWBU8OIaCVIdu34ttNX6WaOKWOeRY7K6qigY+8e/XySzl4Z5XnlSM6S/m3K6tRYnSSQxUdOu/U9sNh4kOlxsAs50T4Rqjy4m5/Rcc5y/IkRIj06QfDjB1HfqzMO/sfzwCRrPC33Vbo3ynW/wCiCNlyXijPUKAf4V+mOx4DnqMwu5rFbfEuHj7FlssRuzCVhtv6Xtfv9MKNfpNgnXtDhlM8XBryyR7XGNht37YlZdQDmTk8ZiFoZFo6SyN6MOhHp6fI4BgrhFxZVdyVKirLrW1bSrLdEb3q+YI6Ha8PR5kABssubwxPLhcbH9UT49zVmsvqy+TGlGICSlNTOT1qxSkn8O9YXmEvNPMwmqQwthAhyB7ojxmeUSqp8jx+nZjRah6X2xoUcA5ZJ6rI4hWO51hjSiHGc/lxk4vtMngM2po38MlbIt1ob3sN77jGfKXNLmMNvPqt+gfGOXNKwOtm3TOL9UW4VPBl8vIGlWy6xuzEKrah5aJvy0T1HUYqrzK6Jp3wqaVsDZpeWAMk27X2A8ghfOXMOZyCh48rHJlydpAxpCf3lC+X53WMimjbKbF1j2Wg822SQ/xVzpN6YtP7tH+N7Yc+DZ1VfMKl/wDOhP8A5vF/vH+zEfgh/wCxXeYVe7Qqe2H00vqxAdsCFhOBdXlLmbMH7RMP+8b+JxFJP+YofleJTRgrHK6KeysR88CijWe56z0mm5tJBBJUUWYCtTdd69KHtgQgGbzLyMXdizHqTgQr85O4Up4ZAVlVP2KeZo7CMzFibsWSW3BsUvYXYhSvihLKctCFnZUd1iltQAxYVqdlFaaB2HWx6Viqb5VocNA5pJFyBcDzwq44xJFeiJaEkmpR3CL5Uv3NWfrhXVq2XonR8n/J0GfXr+iR+IOZpm0KT0ACgnZaWz86s/PDzRYWXkZX63l3dO/CeQs1GiOzxgSIWKEPY6FQKU2TY6dLxfDNoPkk6iASDzTRy7zKcrKctm1ZKpbG290NfsbPmGx7+uOyQtI1x7dlCKZzTok3790wZrhyM4aMhtRFLd1ZNAHvhROBGchkVjhlkka/F0qWJJ8o7bsRtZFdMSLrNzsohguSOqWOK80ZKMmFFM0isBSjbsTvdbC73xHUCdIUiMXKW87xt3zBeCEKh0r339L37+l9MWVDOSAXblL083PcQ3YdVvlcs2Z4mCQoq18i0TQ02d99zhh0WiK/dUMnEk+nsnbjvGEGeEO48MKqk9DQ6b796xR8MS3nD0Vzqpgk5RR9OJnY9v7jFesJhDeZuZ9CNJ2RTQHrXT6nHRk2UXGwJVGZHMyZeQUfPsSpF3fYjvdgYg8l0uNl0NDYjfdWrwnl/MHQzIsWoIZEO6i/vLXUEeoP5Ye+IuwtflI/CaZA+Lw9+x9ltzfwYIfEWm1sASCdjVAG+l1d+2LqCV1yCcAYCR4tTNuJGjJOT7IHx3hxnGc4e9K8bLLEzdE0hUf6Fd9vQ4y2PLpnN75C9jU0jI+HQzjZosfulrmQ+FlCjP8AfCxxqd2cIQC7egGn6k1jRqLMYIuo3XmaNvMkdP0Oy+cl/EB8qv2fMqZssdq2LID1Av7y+x+mMielDzqYbFarX23Rri3JGTzyHMcKkQMOsRJ0/KjvGfbp8sVsqHxnTKPdSLQctSx/yH4h/mr/AJr/AO7DXxEXdV6SvSxOL06FrgQtWx1dXmD4j8MaDPzKRsza19wcQSsrbOula8CqX1BvgQpE+XZQCykAixffHAVJzCBlX18PM/l8zwoRMniCKMCVIxT6k3Wh0baiD7Y6oqfzc87ZJY8urBi4IXSFuMg0hDbIFWuh2rteK5A4tIanKGSOOYOlGAqh4/A+TUtIyjMPsqK4YxggWzaSQDRoDtfr0qhh07p3iPEhOSGbFG/h3F9igkzjgyCSOjH5hsp1USARfl6HbcYYKxwnrL5BcrNPNK8ngPpdA1GNCoHmAUWKAC3tucGy6ASbJC+ITDNfY2y0gdAxgVqIa2pqfV5vLv19fbHA8AXRJERhwVjcucuQ5SIZaMlhZaRz1Zj1+Q7Yxpahz33Csayyj8fyQhy+Tg1l7zMkmpzZAAkKgG7oBgN+wHTF1c8mkJ7oiFnpY4llfMpVT57WM1WpRV6fW2NHD39P0xawyy+qzuMznSI2dcJh4Xw7SoFWQSD8wDZH1FfQYyamrNRxNoJwDYJ2mgEFNpHuo3w8gD5x5D0VWft+8K649ZWYjaFh8OzO8+R/FTOL8NTNTrI76Y1T9oehoEkV26GvasYtBxWRlOWkXeSbehWjV0DZZw8mzQMoBzPzG2tY8qajQVZ6H0qyNh77nDVLw5wbzJdz07KuavZfQzp1R/lfgLuqyy3JmGF2eiKegQDYbdTibyCSG7K+IHSHO3RU8LGtVkXYMNyPu+hHpvis4Vq68d5tXJjwirM/m0Lpu6NElugF9z64i5xBsBdSAG5SCcw3gOllg7mSWje56Dr0B/li/heqNzjOLHpdZ3FQ6Vg5OR1st14mk0Uh8xzXhLGp7OgdSb76tII9wMNGBkVQJOiG8QmmoDSu6Z9UC5+yMEkRzqTOCvhQrHIAAQFpglb2pGoknfUemKJ2lriSd7q+le0s0tGBYJG+zvp16G0bDVRrfpv0xSmV24VxKXLSrNC5WRe/qO4YdwfTEXtDhYovZWH/AM7OY/zeH82/twr8EzuVPWVeV4eTazAhanHV1JvxC5LTPx2KWZR5Wr9D7YiQuOaHCypbM/DrPq+gQlt/vA7YiqDAU08qfCdywfNkBR+Ab/mcG6tZCG5K4fGnhqxGDQoC7jYY4Aipy0FI/LfMuYyTM0DadYAb3rp0+ZxJJpw4z8VnlSNY8uE0jzB5C4Y779B7db6Y4hJ/LuSOcziJIzNrLM5AtiFUu1DuSFIA9xjqFfeRQqsmV0+GkasSFt1GxMnik7KSSuwOo2dhd4EJG4xxTMZqQHLzyURHrIZgpZvIgjUny+TzafZzhaRxvYLaooGNYC8XLr+wHVQ+VOC6s2VVgFgk1ixeoi1HT33+mFJp9LS3urOIwhrWlWAgd5iuomNV3INB2PUbb0Pb1xnEtFrLMuLLfnmcDw4BQJjN9yqBSW0kixdAfXGq9pfMyPpZUE6WFyCcSzg05CZnDNGAHX0tiy17UpG37uPRwgB0kQ9lgzuLo4pjnOUzcPkuVwAG0ylh7gnUP0OPAzwPiry4DY3XpWva6P1Wrw5fhsGbzShmVmChBvVnZBXue/bHpxUPqmWOBsFmsp44CXDqq0zk+fz7nw45RGTelQVU+lsavHY46WAh2rIXC+aUEFuCjGT5MKr4mdnjhTqwBBP5kgL898WzcV14jbcpePhwabvNgn/gXFkUK8RDxlaBB6jpisX6p4EWwi0fHozr1LuemO3XUgc58RE2YyuWADbU29EBjfXoBQs3hinu1vNG42SdU7U4Q990O4Nw+OaXRF4kci35xvW9eagK37XiqHiz5XFkjMLr+FtjF43kH1XXP8GyyssMrAaZA8xRQC4X7qfsyAu+579qw26GSbxNFh5lL/GQU5LHOufILfN8Ezb+cwAK26LUdgVtpDeYbV73i1ppW2ByVQ74993MFgeiVufJnTJQQssgMszSOzA/guNEs971tp9h7YWqi0vszZPUDHiO79ylDgfBJs1J4cK3W7Meij/SP8sLJ1Of/NlmP8tH/utgQr51Ykn1mvAiy1Z8C6uTS4LroCjTZhRuaxxTDCUC4pzdl4fvOBjhcrOTbLiqr+JPM0eciVV6o1j+eIgkqmp5fLs05Vc1jqzUSh4WxheUjyr098QL82T0dE4wulPTZM3wbRzxEFKBEbEkkiltQ24Bo0TvixJBXb9lzjSSXoXp9nOrqSpLl9INpWkat23J64AuKo+LcZMU8ml0cGQygx/vkFQGsCtIv6G++EX72XqKS2kOcLEAC33v7ohyzmPBRQWCtKdTE9dA2Ci+7bn5HCEzSTbsluIyiaWzNm49+qe+Dvrdfc9vTr/DFMURfI1vmsp7dIyuHN+XR5fGF6jcPU0EbYmr2ogH88NmpDKoOJwCP591Vo1MIS7wjh/2kNDYWQjT5j0ZSxX5UzFSPe8ekqGvjqW1DT4TusSlLZKd1K7Dmo9wXOGOMxSXGIlPiMv3hp2oirG29i8ZFdTPdKXsBN9k9RztEeh9gWjPspmczkeWggjghJjcGUtI96LN6pC2p2dr2HX3FYsFNJK0MvYq2SoZE3W7ZK+c41NUknimGBT5n0gVfQXubPZRvh8cOpoG3kyVktr6qofaIWH83Qrh+fhkrNvG0kUbMzifzs6puxAJKrtZoem5xIRAsc5otZWumMc7Iib36/oi8nExl5RHChVGk1OCKVFYigm/XeztXb3xbyTMwOtaw+qgKhsMjm3uSduwRnjSZqLWFjAAoBzvuboVQ9PfqMIgNuL7LTfqsdKVcjy5mJ5GJUs9ksxP6+/yGNbmwsYD9lhmGokkLW/VFuM58xEZZHHkH7Rl7sbYgnvV187xGipmkGRw32UuJVTgREw7bodw5TJIEClgAXfT1oC9vQk7C+5wzUP5TC7qkKGjNRM1pNgTujWSjecyZzMTK4iYJHlo3tQ+2iNyNjWxIFk1ue2PPQU7pZLvP7L31dxKnpKUxUzbnYuO5O2L9+6h80pNLlc14s8UkQRncBh+zkSioA/euhQ/0h83ZXQOb4BYj7rz9O2qDhzSCDuOyl/B7h8a5SNj1kJZj72QPyArCnVPlWp/g2H0/XHVxQRiS0Vq8mBdUDOZ9UFsQBiJKsbGXHCQeYviMkbGOIGSTsqgnf6YjdTdpYbbnsEsz5jiec+8RBH+uIlyaipKiTJ8I+pXNOSx1eZ2Y9e2IElOx8LhvdxJ9Vt/yUiHa/fETfumG0MDdmhbtwHLg2UW8cue6DRwk30hbZ7Kq0LxKK1AgDHRjK5NGHRlndI3LHFnyeaSYFhpNOB3U7MD6/L2wwvFkFpsVd8HNGRdmzEGYLiQAOjkqkdDujEAWL3A3rvgXAlDjXAMq8vjxMkcNguCx0KCBpCgqGJI3r9MZc09zpjC0IqiZw0jJS1xufxX1IGKAhUvqb6Gvcj+GJxR6RbqtCmIibY79U+8A4NmMjBrlIVpCKS9WlQDqv8ACCSQCBfTtvjW4dSNc5xkC8x/U/FiGx8jG+e6N5yQkhXXSCgY30o0zUenQH8xjBr6QvrGhgwTf6JimlPI1v3tlDDMVMGfCoGkOqRLFE6iLCjcAil+ePWRkOLoDt0WBUtc0MqxuN0yifx81LGgXTtG53JIZQ/tVH54w3Vj2VApwMb37Lc5LHN5h3P3CXOduIa8zICwCRCrPRVUeZj9fr0GN2nLYYtZ3K87WMfVVXKbs3+FK/BJjmycxIn/AESBisEJqjIw/pJR0dtO/wA9I6DdeNhlk8X8C0KmUUdP/b9PdMDSQwvC8aAJeop2vUdS/Leh7Vh2KLwSRn+dllz1Gp8U7ff16rhnlOZzB0LeogBQOwAW/lteJxuMMA1qEwNTUnldf0Cn5zjbiU351U0EfuBtv7kiziDaRjox0O6m7iEzZyTloxY+X5rjxXhwTTPECIpBqUfuXvpsdvT2HscWQSNkGiTcYUKuF8bhNFfS7OOnkvkc6/ZzJmVV4wwVBp87HqdLLuABuSb7DviicCM3jNrZPb6eacoBLUkRvANzYXwST59LLlxfhAzkMbR5pcpw82ZU0kWRtXXVK59GsdCPTGa1z5zfJJW7PTsoiYnWGlAOK5uPIxoINawjUct4lapX/wAqwG1A0RtVbDqcMkiBhaPmO/kkQ34mQPI8I28yq7Is2dz6+/rhPZPqzfhLzGARkXBLFmMRHfbUyn5USMQcLZC6FbNn3xzWV2ynIcXJ5R8zJQJxxTaLlIXMcUuYbw1con4iv3j7D0+eK3AkrWZB4LbKLluC5fKraoAe7Hr+Z3wEWTcMUcY8IAQviHM8MdgEYjZVy18ceLoTLzb6An6YNKVPFR0UU83DvjhapM4uzqtDzDrIVVLMTQ3xEsUxxMPOlovdNvB+FNpDPuxH5fLEmsTRceqF8d5QifXIAQ9E7evvjuQkJ6OKS7iMpQ5C4Ws+fhikBKhixH9Xff2sb4rqnlsJIXm7WdZPfMPD1nzhi1OkMKEtpGqzagkAkC/NVnsKwpw2Iynlt3Tb60UMJmLbrrk+TxDmjI895dVDxMaYu2kaRpUmtN/mMatPRv5o8NwErxDjEZpXWcGufsQjT6mCjS9dEsE6rO9etnsO5xtsa1t8i/VfP6h8kpZg6dm36/uVpzFIXymYcGiqBipNspDKh99JU/ywnJGIy2+c4PqvQUkrpuYb2uBdvUEWH0ISllJ9ZkVdz4KqgH+hpkofOm+pxkwzubVgu2N1tTwNdSlgVg8plC+sXqRBLMaO7IgRRfoACfc/LGhLDpu+2XbeizqaoEmlgOGC59Us82RRyII2e/EfxZQv4+ulNXUKLu+pNdMWiJ87g3ZowqhUR07C8Ze7P1UTLZ2OMLkNKpJKwkjVRSqSNIV+4LAWL+uDmsZL4NgpPppKiDx4JNx+COTu8ZWGKNWdR4gDOAzhtvJS0y+X139MKzzzO8bQCtPh/D6GwimeWnfy9yh/Dp43E0Sgw5hyPJIQFNEkqGoab2Olh1A3xGDiQc4CQbJziX9MOhidJTu1NNsjpb0Xfi3D445FQSF3pdd0oBJ3336A33vbffGo2WZ7C5jcdF5GSCmhlDHuJ7oxlM2znNZeJpIkiUaZStLojDbm6oOTsV322wmwWLS4XN8jqtYm4c1hsABY9MXQF4554I5bLAOyjVttQY2TQ6nqcMVMnImDWjB+YKFHCypp3ulJ1t+Qg2ymXJZTKSZfwgA7o4ViVG7jd1BqwAB8jWM6qney7xi+1kzTU7CwNd4j1JzlKXM3OWTjzUkEuRWcRgRlzpNEfhAZdgvTY7YzmwSuGvXlPamjFlAhzPAJhbxvA3oNa/8ADYxK1S3G6PCU38l8G4bC32jJyK53AdzqIPcAmqxAzyt+cIDQdk5/bB+8v54Piz2RoHdEI49saSbKF8X2WsCZpx4kvBAgLt23vBtlaYdfCrvivE5s9KY4NkutX9mKS65SVRUOc2zdlOy/IaqniEBnXc6jeqrsCunbFjbFYsjiCq2PECNY09entXzxyy7rdddo4i6ayoq69MV3zZXht23KceSuA6GErjf8I9Lx291sUNJyhrO6sNI9sWJouUPOpQPyxW9F1XPwvkA4oem4kA/jt+WF60XhXl3f5D6lW3l+FozySFQ2lTqBJF70en9/ywhw9xZIXt6ZXJmiRnLdsUPlhhRlCQu1mz4jjSB3A0i2NdOnbGu7j7tOBY+iymcCpgdTrnyRXJ5pFiapJViDAB30nQw+74Ys9Dua39sWGvY8c0iw6+fdWxUJYwx6iex7W2shDK8ssjB0lZ7V0Pl8RWFEgGtj373v74bg4jR1LOU02t/MLLfQV0EhqBZxO9uoQ/mDiAy0LQmJEelWJRR0C6Yi73KWLv364mWw3aGZtuVeH1RY8zeG+AO3dT+COU4bPKRRkIQdASB19+/bFknjnaErDaGjkd3NvyQfh+WVi88jeVF8oIvzfhFdx1P6Ytnc63Lbu5VUYja3mP2b08+iiTCPJqc4VDZiZ2EZfcsbomjsEW62G526YWljZGNDd+p/JP00k9RaV+G9B39fJHOIZuHM+YROxy7yRqI20sV1Cio6MPL06jsDZxmiq0khuSNwt+GjiqCGyO0noenuen4IZxCB+ITo0OXeJVAVpHsjbuzV1A6Ab9BhN4dM8EC3mV6ymdFwync2SQO6gD7qTxSOVj48isA5pWNb10HpdVj19PJHpDGm9l8cro5xI58rSLn+BQmYlaLHT6Xt+XTFuhuq4GUrzn203NuyIZj9mcou9eFKWHQBmKlAVHcr5r9N8YFVmY5vlevoL/DNLhbH5oNleNeBLlCTtJnGY+pUp4ZJ9rl/MH0wcRZdujsFGgNw5/QkoN8X+HeFxF3H3ZlV/r91v4DCVM68duyffuknDCirBz/OWXXhMeRhjInaNCzoaCHVZsg3rIXpX4uuIAXJuF3ZJfit+835nErDsuL1mo2xYU8TlCOKLZrAmoUvcf4O08fhB9Cn71Cyfb2GAtumQdQskuXlfN5Qg5crMim9JOlt+tb0cVGIKp0T/wDU+xUhebpUGiTLup9x/PHLEJGSG5y0hKWZ4PDLK0iRTHUb0bBb+dXWOkFcbC4nATBwrlt3dWZAAv3UX7q/PHA3stKCmDTqf9E85bhQQb9cWhgCbMt9l3MdYFWXIPxlwsbt2VSfyGKXLhdYXVD5POPHKssZIkVtSkdbv++2JFoIsdl5xxubr0HyPk84MpM+cNTTuGC7DStdDXS+tYzpeWyBxjHkp7kXQzPZ2TVII4yzRCjZoEkXt6kDCDIxYEndSuNlrmZWThmUEhuSabxvkCfY10YbHffDlTZkAZ3Uo8vJUjh/C1ndYyNiVJNjYD54xKFhkna3+WVznWaUL4xIuYzsr0SqHw1PX7u2/wAzePo1KwNYCvE8UmcXuAKOc2R1FlsshrSmtl33sCyLHbfbFcDrvc89TZW1rdEEcYPyi5/X8VBjybOqRVsWFEjox2skDfYnbDWprLu7LJg50xEdsOOCh3MPBXlmTOylUhjkijjiP3vC1AIzdlBJLb7mzjNLri3derAt6Cwt5Jm4fkIS2ZjIBH2iTb21FlIOPGVr5oK0yx3xa/p1utjS18elyEcaZvHanbykMtE+XYEULoV0x9DouXJCHAbheG4jJJFVObq2OPoufB4yWMSCstmjoZR0imHmQqOwJAr2JHbGQ6J1FVDT8pXuvio+N8LdzP8AKzfzGFEymZaF9ShdS9QwDA+xHpj0L4xK3yK+eRyOgkuOmF2DKSW1G81OoJbzeFYKvRPWwRR/dsHpeMiOl5Eri7IAuF6qo4j8ZTRhosflKrfm05nxlkmhaDaoVYVpRSSoHqQTZPqb7jCjnFxueqba0MGluwTr8VR9oyOQz691Ab21qG3+TKR9cIUvhe9iufsCqvw8q1mBClYEL1qTtiadQrN/ewJtmy0Ed4kFO9ljZUHtiS7zCo78KQ9iMc0hS5xWo4PHe4J+ZxzQF3nFSFyyqKAAHtjpAUdZK5SDESpgofmWxWSpBJfxDz3h5OSur0g+p3/S8VXu5U1T9MRKTfhNwlZs74jrqWFdYvpqsab+u9YXr5CyLHVYrBcq/OKZnSiDu24H88JzDTAxo9VY1tyllpBbdLJwqwG665pGVH54gIXLRAV4UQJHpqI67CumGa7Zg7BdhI6ohy2zquYlUE6YvL/W7AGiMLcIYGudI7YYXZ77BL3J+QeSSE66JazfVgB5tulbEb/LHvJ3NZFYBePp43vqASbXO3ounHOJiTPTEqrotqululbWCCR9PbEKaM8sG9l3iMjOa4kX6brjlc8yAlTpIvcdPT5YbkjY8ZCx45JIZAWE/wA8lG5o4g44bMNy800XnPqtuf4DCVUwB7QOgW/wuQmORz83O/sp/AOJzsFki0iVqdwfuyB1C2wah5ShB37+2M6KSmZI6KfF9j6brUqBUOa2SDNtwu3EsnmC7SSICzUSYqKgUAANO3Stsa8E9OxlmnAXnq2hq5ZtRbcnss5XDw5hgUDBFLOCaWl8wYmj0NEHEawNmia4dSm+HPkppntOLA3/AJ5qPkctFNIwk1BmLEaT3O42IPfb6jFk8skDQWZA3S9E2KqeWvw45FvwWzcLy8qNFFmkkUsuoCtcLi6LDVsN2U9OvthN9ZzPERYj6FaUfDzCdINwfqD3VWcy8Zad1TUTHEXCWxbUSfM5YgXq0j2oDCL3azdakbNAtunjg/8A0rl6ePq2WLEewU+IP/Lf5Yzn+CpB7q4Zaquw+oL7gQpWBC9Zy9MTT7d0LnO+BMtWQnHQpFSlXEgVVdbhcdUbrm64FMFcXxy6sChzHFZVgKF5w4rcVIFVJ8VM/ckcA/CNTfM7DFcYySkK5+zAnH4WcKMWTD6fNO4N/ot/qcZVVJzJ9HsqQ0ALj8TePyjOtFE5VYkVDVbmtRIIF9wPocMztBcB2W5wyjZyOa8XvdCeRcxK+egiDHS72waqIALHr7DEYmAvATHE4om07nBmyeeJZoSTzsTd6lHsFsbb/PC1S+73FeW0kEBdJOKDJZTLO2wlmBk/qHyevuDviIi/8MRjd1z9MqRPjv2RHhHChHJNNH+4wVb/ABH0sVvhvh/FpJactm2Z17pSSgjZPzWYJFkmvwh4Uk1FBIbpnFgG99un8fb306Tivxl2w9OnVJv4dFB45c+uyi8G4g0Lr4jfakOziWJAovuh+/7b18hjT+DmDdV/a6VFZSl9iB62UHjjma4xSwI7MgF7lqsm9zQAUew+eGIIJHDVJulJJoozy4flTJyyhEOpRqeEFdNfeVyGF0bseavWzjOruHwTTNEgwnqOtkFO4tFyOnkpzTJSuEkUsSAYwOvpVij8/Q4zY+ESMOlkpFu/5J1/Eow1ri2+rt36hReM8RUeIkf3pdPiMD0VQKjBHU2LYjbsLGPQ00Js0u2G3r3WHXVQu5rd3bnsB0/UqHBwuZlEsSllG1rVgjciupxa+ZgJjkwlIqSUsEsOfxBXLI8Pjlz6ZlBonZWWZDY8QkUHTY023mXa+o3vGXU0pYNTchb9DXiWzH4d+Kp3QV2YURsQexHUHCy0VZXwgzapHnllZViZE+8aBJDg0T6r/LCVW0ksICmwqtRXbp2w6oL7gQpWBC9aT9MTTzN0BzUlHESU23ZaZebfHLoKKRPiwFQK6hsduoWWjNgupAKNI2OEq0KBO+IEqYQrNyjfFTiu3VFcXmObzrld9ThV9/wr+uOtOltyseofrkJXpHhGRESZaH/JKCxFdUUC+o7/AMMY9KwPnLvUov4VSXF8z9qzkkrsFDyE2egHQdfYDF73Xd6r2tNDogAHQJv+GGWQ5mbMIXKww+TUN7bYnyiuljf1xZBYXd2CyuMyS8ljX2yenkmXj3BqhjKn9o7qprvqbfp/frjLb43WPU/isHVc3S78UZA0U0Y+7EFRR8qJ7A9cMmX/AM9rOgwgj+2T3THyPn2HD8r4zASzAlNX4lX7u4NWV33xHiUIgpntjHzHKIyXO8XRd+OcIE7IW2RL2vaz1JA6nsN6/PCFHxh9HT8uFviN7n8ETUcc7ryZA6KFnvCy0VGKN5X2jDINl7sQK77C+vyx6zg3xNTHzJ3Y8lj8TmhpQBG0au1kFHD2UGSa0BHlBFM5P7o/UnG+J2giOPK84+kkDDLNgfc+yiRRGiVB23Y/zP1xa4g79Um1r3XcOn2WklnYm7IZr3uth13745oaDqAVnPk0Ft8fmtIIFZlVmIFgWOo/twPeWtLm7hWU4D5AHYBRTh6/Z2dZafKTXE8qG9DbqGFbo6kmwaP5YRmLKpgLPmHRbdM2SjkIePCeqUOU/tMPFRlJ55H0FgQXLKdgVYXYoqQw2PXGS69luCxyjvw1+H6mJczOoeR90U7gL2O/UnrZ7YFy908Z3hzJaFdummtiPSsFguqsfihyWuXijz0I0xu+iRB0VqJBHoDRBHrXrjoQq6wIUrAhetMx0xNPMQCZbesVndNA4UHOy6WBHriLiptFwjMR2sYsCqO638XHbrtlo82C66FDzE+OEroQnMTnFZKkEpc9cY+z5ZqPnk8q/XqfoMR3Krmk0NJSR8OuHa83AwNhCZH9gm9fM7fn7YqqpNMbvosrSVf7ya4JnBrxAY1+W4J/X9MIQHlwuk74CmD4gq4bkEA34hEencAb2Oldq9sUfEEDIytpnF3sj02ym/lDl5Mnl5dUqt4jDzkBaUdup9++GmyH4dzrbpGurDUvaSLWUhOMR5ie4yGy+VVpWfYhnApQLIsDc/MDFdGyzi53+qVcLD1SRzCrTxzqPvSVV9i1VZ9N8Z1PIX1TXnqVc8WjW/PmbCZyHKJWjKwqgIrq13uK7BfffGzxD5QqoOqJ8u8Sk0qjsXBW/NuevY487LDrfZgyr72ymCTIJq1ytolkOkGqvbyrZJK7ChVDbGnWVlaYgweFo6BKsp4Q8yWuT1P5Jd5j0h0WyojQmV3J8tMbsnoKofXHpuCaoqHmSHxee6wuKs59U2EbW/XPsomS4us8CrCiRxMzEufvEJtqlY7KB5m9AKw9BLrLppDtsl62nEbGUsIy7c97d1pmJ4ZNDZdi8e6+IdhIwNEqOyg7friymnL9Tila6iEJjjZufub/ALoJwjjSZouigB0vSBsZFH4lAHUdSOtUexxVT1Rc4h3VNV3DuU1r4txv+qWeI8VzGVzmYaOQr4rF2FAq6v5xqQgqw83cfKsIOBY826FbcbhJGHWwQPwRLkbiMmY4nA8hFqhUUAoCgbDqNtz1PfFbzfJVrWhosNlcfJ3FBoiaNdSFBQX0rt8v5YAhMH+HovE860AOp3N4LoVb/F7j0ZyEkI6yzpoHsvmY/oB9cAKFSOOoUrAhenM7xpKNG8BctRsaALxbc6RqPrivUrtCwxvIQT0wWJUhhMOUsCsWBUuWkzb46hRpHOOLqgzk4gVIKOy7We2OKSpDnnjf2nMtpP7NPKn8z9TiTRZZlRJrfbopvw+4icvKxpm8RfDVR+8WFX6fTCtS0PAar46V72ahsFdHG+OwZMLBJqXQqam02Cz6jQ2DfhJ6dCMUTwktbEzoqGwuc3WNs/a36oZLzdFZRI3dgCT0A26jrd+1YVdTFsha/FkoaljQwnZ2yDfFfiDxwZLLWf2h8ZyNgSKoEWehP6Y1+WGsLArjbVYKZlActwqNPxZt9Q/qDf5HavzwhN/apz3crm+J/otMjGzsNOzNoC+5FdMVcHpA6TmytOkXt6pXiMz2sDYiA4kDPZJfEcxq4hmG8QyjxaDnvW3032rDVcPCExBuU38JcqsZBpgDv+ePPseWz3HcK92xXXMZxM1KA/iRoP6SUh1RihGkB7pdJvr1qq9PRcojIylCUp/E7mdpMxmIImQ5aVkksUSSABp1XsupL0+u/fDcd9ABUCBe/VLcXMUi5M5MKoVibf8AFpJ1FfkTe/XoMWajayjobq1WzspHA+aWgy8mXZNanU0ZuijsKPzU9a9QPXEmSFoIHVVyQtkc0noboBBIyEMjFWU2CDRB9RiCuXbP56SZzJK5dyACx60BQG3oMCExfC8/9ZRfJul+nsLxw7LoV18ncBTK5SNS5Em5eybs7kL+6N9hjhXFXHMPxDQTSqqM5V2QNsA2kkatj3q+mOWK7hV/xni8uZk1ynpsqjoo9B/biQFlxQcdQpWBC9K5vgit+H8sBatdsllHXg4ToMc0ruu6kLGFwbLl1wznFFjFswUe5xwuQGkrfL5jWAa2PTAFw4W2ZWsdKAhrtZxFWBJvxG5g8GL7PGR4svl/qr0Jvt1rABc4S9RLpb5qu83FlkhEUYLykgtIdh7hQe2GhSSEX+izWzsaUzfCnhnjZ+IFfLFcj37Dy3e27VhF0TmyWcFsvqWfCHQd8Ivzj4uc4kuThTz+IXILCj073QARQK9b9cRAvJqCohmLad1/Qff9Ue5S4CJMxJKQVuRr7/dNH8yv5YXkPPqLdF5mJrpZAHbNwtuduUjnphKrlZdSqVY7aAeqkDY0SemLG1OqTRZOB95F35xyRaeFlr7PAAlAgEKN79NwvpfTEpaR8z2jomTUMiY4k7IQs5Lx+UlVvSOm53/j+VAY9Ny2sjLR/P4F4/nufK0/Tvc/ugPH+GCDiE0S1t4ZaugZlsj2x5PiJHTzXtaa4Gd8I3lcwVEWjZhIq79rNE/ljEhOmR0nZpPvZXv2slr4rMokhhCAPpMjtXW/Kgv2Rb/2hje4dHy6cNO+598pWQ3ckTDygvuBCzAhZgQswITT8MFviUI9Q47envjjl1dOa+fc5mmMZfw4lLKFQnfeiWbqentjjW2GTdBKUcSXF9wIWYEKVgQrab4o5kKF8FNQ6tub+nbCgq3W2Xsf/how651eiFZnn/PP0bT7BRiBqXplnDYAMMPuuMPH+JSsFErWxAAAH9mASPdgIfRQtaXOAACfuEcsIoD5hzPL3Z9wPZAdgPl1w01gG6wZZtR8IsEeCj6DpixLofn57xElSAS9x7jMeWiaRz0Gw9T2AxFdc4NFyqhdJM7M0jyDxGBKrVihuFGOiblG5GFnuZzTcnPZHOQeUHz8pjNqsW7+vso9DeNOoquXGNGSdkgIyXG6u7l/leHJFhGgV2A1EdSB672axlOke675DcpgDSNI2StzhlFizJzEZqSQabW1IAJYkEdzdHFlBGZJc7BZnFal0UIa02JRLl3NeBlXmkB0AlQepa99yb7msVVMAgke77Jfh8+ilMz/AD/FduXuKeKZ8wwASNev+l6bG+hwhTMIJkcrqCZ0xdI4WHT1S1xyMxuPE1GSWmNXQ1Hymj1I2xpt4mYC2NwuUxLwpk+p1yL/AEv3sumf4c0R0H+kAF9bJO/88Os4rEJeXIbErOqODPDQ+I4aPcnqgPHczHGh8T/GHkDnuQN7LEb3e1HsBhOuphIzTEL+a1KSpkBJnwT08lw4XnWMpcr+zGnQb6sSADXY/rvjGMIiY2MjJOfQZWjqDvENktc88VXMT6xepWkVgR/peWvy/hjQpmObqc7/AGsfsqnFLeGlFZgQswIWYELMCE2fCk/9aQe+ofp8x/HHDsupa4gtSyjrUji/9o+5/icdXFwwIWYELMCFKwIVmNmckSxMNE9KY7eu3uf4YVJZ2X0JoqLCz8egXCOJXNRRH5n9bv3xDSCcBdkqBGLyO+iauXeDiPz1chFFvQei/wBvfF7GWWBV1jpjbYJmLUKxakVxeXbHEIJxniKQqXc0B1OIkqWwuVS3H+OPnJS5/okrSnsTV/PAcCyRc/mOv0CyCd2YxqQWLKEWqIqqO3YfyxDQ0N1Ha2fO6kXkuLetxZPvI3M0UGbnjvT4jjSexIUA/mQTi19PJ8Ox/YJWV7TM6ytXiXFmSLxFFyMvlv3IANXW2CGPWWsPXJSdbOYIXSD29zZKcnB5H/aSP5+5c9b329PljbjLGCzQvHytnku+R31UvmFBBlYoNtwXb379xffC8H9yZzitPiAMFHFANzk/z1K1m4WFXIcPRdMcknjTj2QGQDzdiygUDVAjCD2gkloxdb1O4tYyJ58Vgo+WH2zPBiPIshaq/DGdhV12H54wGEzV2ei0j4Y0U4YRPnGlYWgJbfsFFDYn+5OJUrOfWPlOzdvwUZDoYGpcXhUOa8SYRKQXcmQ3qc72EW6RV2UdSSD7YdqOJubUMgaLqllI3QXnqlhYRFFmHr+ipx6HSwsfPa/mMa/EoGuDehIWZw2UnUOg/dIGfmDyyOoIDOzAHqLN7/nhRjdLQOy0zuuGJLizAhZgQswIWYEJp+F9/wCFMtXXUf8AhPoMcKED44tZnMCiKmkFHt5zsb3x1ChYELMCFmBClYEL03Jy/CTZXBoC1BI4LF4LEvRcGkLuslfXjC7AYEbqFO+IldQbjfGY8vGzyMFA/vt6nEbrpIGSqW5k4/LnpdKio78i/wA2/vtjoAblISymQ2Gy78O4ahUaW1gC9OmyxrpY6bkdcUOL77W91a3QALG6NZB2ij05rMLGO0caguBvYsA6bujiTo4QbgKcbaiRS+EcZhidI8nlgGZlXXJuxsgfPv64HVDnEBNx8Ka1hc87C+E1c68czEXEVji0mKMJqU7bb3ZIBHX+GAziKS7uizp6IScO1j5ibLlkONjN5wZfbdl3BJ2O7EH5CumNGm4g18Oo4ORZeTn4O74hpvduCfzRzP5Ns1xJEK1Am5Pqq7m+o3O3yxJkgjhI6la83DZJJGzPtpGB3/l0Ry89tms1JSqR4Ue9DSOp7iyOw/niuxcGxgJmeCKlfzpXbgX7AdAPNC+FR+Bk5niVtUjeHDYslSd6AG/U9PTC8HDY4ZnNJ339OyokrjLAZYm//kHqvgLw8MzDMNLuwjGxBruKN+p9NsM01JTRThkG2/ulX1FQaVz5hY7IBHmTHlqD+HGCWeQmhqb8Kgbt06Czueg3xL4Smp53zvy47Ksz1FXE2KPDbZP5JF5l4+kkYhi1dfOb7CthXUkiyemygdyaJJHSv1uWjBAyBgY1LGIK5ZgQswIWYELMCFmBCP8AITsOI5XRWoyADV03BG+C11wmyFcVy5jnmjJ1FJXUt60xBOBdUXAhZgQswIUrAherDJiV1pWXOSXHEIbmsyMRJUwEm82c2xZVfMbkP3UB3P8AYPfEd1x8jWDKpjjvHZs3Jrlbb8Kjovy/txKyz5JXP3RDg0kUEZZo/Flfsfuqvof3icVukGycho3EXdhTHz80wJ1iMDYIg0jpfY37Yrc8lXBrIntYRuoEKXucUOctmni1bpp5F4eZc7AoFhWDna9l332PoMchGp4VnEHiGlce+PqpHMnFUfPzsVDI+taoGwq3t2/DiuoaZCS02tZZ9Uzk8PjY4ZP/AGiXw2ZR9sz/AN1EQRItAkMRY0mq6V3B3w00GCLx5t+awPmdhWBwbiaDKfaHrewSOprqOt2TtXfGhE7n6dHZTr6hkQ1HYfj2WcYyoZIYtNXbeEhrU39bsq93I9ANzit9c2mJduTgJCeldWaRKbDc/pdEmyKgxxqSqRLWlTQJ2vcGzX8zeMLi1TOXhrL53I7nzT9PExjMDbZReZskGy7QooACl6Arf71/P3wwyp+GqYGX2391TUQ86nkHcY9lV3FvPk5Y+q+c+wIQvddAfIN/bHo+JNHMBWPwZx5Jb5/kqwwgtdfcCFmBCzAhZgQswIWYEIpywp+0xkA2GWiDVEmlN+xN/TEmC91XK7SF15zyRhz+ZiYgsshsjuSAxP5nHCrEGxxCzAhZgQpWBC9ER8wxMLDj88RDwtXShvFeccvGPPKo+uC6iS1u5Vecx/Esta5YH+uw/gP7cACpfUgYYq6zOZeRi7sWY9ScSSZcSblduGZbxHAxCR1gr6dgLtTtgmGfhLK1LbbE7qQduorfC7mkZK0YuIQuuBe46WyuvDysR1sAWCnynuzAgfQXf0xJ4DGab5P2sloTJWVAdYhjdr9StuE8OeV1ijUs7EKKB6k0L9BZ64VsXnC9TzI6dmp5srAyXD48m5XLu0mYClXlHQdNQjA7DYajjdpeGsYzXKbL57xb+pKipk5UDbge6BZ3gqM6snkcEmrJBsEEGySDvgqOGs5ZfCVTD/UNRUEQVQtbbFvqvvG+NDLtBw7Lgx5dAGfVWqVm/eI9/wBfYYzKppdCVotw5OHLJ8dMpAdo1DTyfLUStkb9x+eH6FnIpNR3OP1WdVET1bYug8R/AJq4VJq1Zlt2cF7J+6n/AONdvz+ZOPP0x+JqnSnZuAteTwMsg/B4ZpJ/GllLxxly3mIQMv4VsUwU2CaA2743TWQSXgY3ItlZLKOeOXmyPuDfHbsp3CM608U0rDfzV220g19AavHl6mFx4joG9x+S12yAwB3kqzaWspmW7eHJXz8Nl/8AXj2vET4mrz/CWWY4qsMZ6119wIWYELMCFmBCzAhZgQjHK0crSnwVLMi+IarYIR5jfWiRiyJwBseqXqY3Pbdu4RD4kTRPnTJE7OJIo3YsbJYghr/LECrwbgFK+OLqzAhZgQpWBCNcS4MdTFpkVGNlja3ufuJ1r51imEhpuQm33eLN3KFZiLLRC11SH1bYfQDf88WOl1mwQaXlt1PQaaTUSdvpiSVO61RbNDqcC4Edjj0gRsWC9fLtZ9/XC5ksb2+q1I6RsjAA76ItBmI49OgyuoIOmQr170QLHpit82oEEBMs4PZweHG4XGKEvJ5QSWNKvU7nYe/phcknAW7HG1g1POysjLcOGSywTxKzEqF5E6Mnl06duo8x6/TGpQMDZGtPdeP45UPqInytHhbcAqfySkbkxuO2sDsxsDzeunsPcnthX+qXS6msbfSsfgIZyXEfNfKmc7cPQIJFABBogVuPWvbC/wDTVZK2Uwu+Q/ZW8apWyQ8wfM3+FKkcckkgcJG0WkazIVFMPS/MenYfixvmDTK9um/ZJuqtcLHB4acX87bj3TX5IspmJteg5i0RlH3RR6XR2PfpsMcfG+S0IFrLsc8MIdUk3Dzj2/6XTMcSvIxOP2bTMgHTZU6EVvVi/r74T4fw4Qaogb2ub+aYq6y7GP2uQPvdEclFHHkRFqZw48MdjMfxaKOwZr3PQWTWFP7dEHS3yc+/RPk/EeEjH5IZzlnBl8oIAR4svWvzY9enQAelemKOAUr6iodWS+yW4pUCKLlt3OPZV7znmRl8mMr+OTZhe48yu9/IKi/Vh2ONiol5shcFCkh5UQHU5KrrFKZWYELMCFmBCzAhZgQswIVifBJVObnvc+CK6dPEW+oPtjhXQh/xa4YIM8un7skKuBVVuy0PX7vX3wBcSXjqFmBCzAhS7wIR3mL+nPywtItajQPiHbEoeqr4jsFDOL1mrrl/vr88cdsut3TNxPovyGF5VpcL2PquC4VK9MNgjHK/+N5f/XJ/HBH84Ua7/iyeic+b/wDtJ/8AUn+eNCH/AJbf51XmJ/8A6WT1/Jd+TP6Yf1G/hjb4h8i8Vwz/ADn0/NQuIfeGEqP/AB+4/EJiv/zD3/AqND90fX+WNv8A2KwXf6/zqjfNn/Z+U/qtjKZ/nkW5J/xYP50Xfmv/ABTJf6sf8OO8P+d/86q3i/8AhZ6/kjuW65P/AFTf+nHkuN/6+q9FTfKlLmv/ALTT/wALHqeH/wDBHovP1v8AzR7Kuufv8b/8Mf8AHJjOZstl26XcTXFmBCzAhZgQswIWYELMCFYXwS/xyb/Uf/0THCuhafGj/HYv9QP/ANj46uJAwIWYELMCFIwIX//Z"/>
          <p:cNvSpPr>
            <a:spLocks noChangeAspect="1" noChangeArrowheads="1"/>
          </p:cNvSpPr>
          <p:nvPr/>
        </p:nvSpPr>
        <p:spPr bwMode="auto">
          <a:xfrm>
            <a:off x="155575" y="-1371600"/>
            <a:ext cx="2857500" cy="28575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4826" name="Picture 10" descr="http://images.china.cn/attachement/jpg/site1007/20101208/000802ca560a0e6a67eb0c.jpg"/>
          <p:cNvPicPr>
            <a:picLocks noChangeAspect="1" noChangeArrowheads="1"/>
          </p:cNvPicPr>
          <p:nvPr/>
        </p:nvPicPr>
        <p:blipFill>
          <a:blip r:embed="rId4"/>
          <a:srcRect/>
          <a:stretch>
            <a:fillRect/>
          </a:stretch>
        </p:blipFill>
        <p:spPr bwMode="auto">
          <a:xfrm>
            <a:off x="6286512" y="1714488"/>
            <a:ext cx="2786082" cy="3714776"/>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normAutofit fontScale="90000"/>
          </a:bodyPr>
          <a:lstStyle/>
          <a:p>
            <a:r>
              <a:rPr lang="el-GR" dirty="0"/>
              <a:t>UNESCO Άυλη πολιτιστική κληρονομιά</a:t>
            </a:r>
            <a:endParaRPr lang="en-US" dirty="0"/>
          </a:p>
        </p:txBody>
      </p:sp>
      <p:sp>
        <p:nvSpPr>
          <p:cNvPr id="3" name="Content Placeholder 2"/>
          <p:cNvSpPr>
            <a:spLocks noGrp="1"/>
          </p:cNvSpPr>
          <p:nvPr>
            <p:ph idx="1"/>
          </p:nvPr>
        </p:nvSpPr>
        <p:spPr>
          <a:xfrm>
            <a:off x="457200" y="1357298"/>
            <a:ext cx="5186370" cy="5286412"/>
          </a:xfrm>
        </p:spPr>
        <p:txBody>
          <a:bodyPr>
            <a:normAutofit fontScale="47500" lnSpcReduction="20000"/>
          </a:bodyPr>
          <a:lstStyle/>
          <a:p>
            <a:r>
              <a:rPr lang="el-GR" sz="3400" dirty="0"/>
              <a:t>Άρθρο 1 της σύμβασης, ως "άυλη πολιτιστική κληρονομιά" νοούνται</a:t>
            </a:r>
            <a:endParaRPr lang="en-US" sz="3400" dirty="0"/>
          </a:p>
          <a:p>
            <a:pPr>
              <a:buNone/>
            </a:pPr>
            <a:r>
              <a:rPr lang="el-GR" sz="3400" dirty="0"/>
              <a:t>- 	οι πρακτικές, αναπαραστάσεις, εκφράσεις, γνώσεις και τεχνικές </a:t>
            </a:r>
            <a:endParaRPr lang="en-US" sz="3400" dirty="0"/>
          </a:p>
          <a:p>
            <a:pPr>
              <a:buNone/>
            </a:pPr>
            <a:r>
              <a:rPr lang="el-GR" sz="3400" dirty="0"/>
              <a:t>- 	καθώς και τα εργαλεία, αντικείμενα, χειροτεχνήματα και τους πολιτιστικούς χώρους που συνδέονται με αυτές </a:t>
            </a:r>
            <a:endParaRPr lang="en-US" sz="3400" dirty="0"/>
          </a:p>
          <a:p>
            <a:pPr>
              <a:buFontTx/>
              <a:buChar char="-"/>
            </a:pPr>
            <a:r>
              <a:rPr lang="el-GR" sz="3400" dirty="0"/>
              <a:t>και τις οποίες οι κοινότητες, οι ομάδες και, περιπτώσεως δοθείσης, τα άτομα αναγνωρίζουν ότι αποτελούν μέρος της πολιτιστικής κληρονομιάς τους</a:t>
            </a:r>
          </a:p>
          <a:p>
            <a:endParaRPr lang="el-GR" sz="3400" dirty="0"/>
          </a:p>
          <a:p>
            <a:r>
              <a:rPr lang="el-GR" sz="3400" dirty="0"/>
              <a:t>Άρθρο 2 παρ. 2, η "άυλη πολιτιστική κληρονομιά", εκδηλώνεται ειδικότερα στους ακόλουθους τομείς: </a:t>
            </a:r>
            <a:endParaRPr lang="en-US" sz="3400" dirty="0"/>
          </a:p>
          <a:p>
            <a:pPr>
              <a:buNone/>
            </a:pPr>
            <a:r>
              <a:rPr lang="el-GR" sz="3400" dirty="0"/>
              <a:t>(α) Στις προφορικές παραδόσεις και εκφράσεις (…)</a:t>
            </a:r>
            <a:endParaRPr lang="en-US" sz="3400" dirty="0"/>
          </a:p>
          <a:p>
            <a:pPr>
              <a:buNone/>
            </a:pPr>
            <a:r>
              <a:rPr lang="el-GR" sz="3400" dirty="0"/>
              <a:t>(β) Στις τέχνες του θεάματος</a:t>
            </a:r>
            <a:endParaRPr lang="en-US" sz="3400" dirty="0"/>
          </a:p>
          <a:p>
            <a:pPr>
              <a:buNone/>
            </a:pPr>
            <a:r>
              <a:rPr lang="el-GR" sz="3400" dirty="0"/>
              <a:t>(γ) Στις κοινωνικές πρακτικές, στις τελετουργίες και στις εορταστικές εκδηλώσεις</a:t>
            </a:r>
            <a:endParaRPr lang="en-US" sz="3400" dirty="0"/>
          </a:p>
          <a:p>
            <a:pPr>
              <a:buNone/>
            </a:pPr>
            <a:r>
              <a:rPr lang="el-GR" sz="3400" dirty="0"/>
              <a:t>(δ) Στις γνώσεις και πρακτικές που αφορούν τη φύση και το σύμπαν</a:t>
            </a:r>
            <a:endParaRPr lang="en-US" sz="3400" dirty="0"/>
          </a:p>
          <a:p>
            <a:pPr>
              <a:buNone/>
            </a:pPr>
            <a:r>
              <a:rPr lang="el-GR" sz="3400" dirty="0"/>
              <a:t>(ε) </a:t>
            </a:r>
            <a:r>
              <a:rPr lang="el-GR" sz="3400" b="1" dirty="0"/>
              <a:t>Στην τεχνογνωσία που συνδέεται με την παραδοσιακή χειροτεχνία</a:t>
            </a:r>
            <a:r>
              <a:rPr lang="el-GR" sz="3400" dirty="0"/>
              <a:t>. </a:t>
            </a:r>
            <a:endParaRPr lang="en-US" sz="3400" dirty="0"/>
          </a:p>
          <a:p>
            <a:endParaRPr lang="en-US" dirty="0"/>
          </a:p>
        </p:txBody>
      </p:sp>
      <p:pic>
        <p:nvPicPr>
          <p:cNvPr id="35842" name="Picture 2" descr="https://s-media-cache-ak0.pinimg.com/736x/0d/dc/bb/0ddcbb326b8d65b80e68aceabe0fe989.jpg"/>
          <p:cNvPicPr>
            <a:picLocks noChangeAspect="1" noChangeArrowheads="1"/>
          </p:cNvPicPr>
          <p:nvPr/>
        </p:nvPicPr>
        <p:blipFill>
          <a:blip r:embed="rId2"/>
          <a:srcRect/>
          <a:stretch>
            <a:fillRect/>
          </a:stretch>
        </p:blipFill>
        <p:spPr bwMode="auto">
          <a:xfrm>
            <a:off x="5643570" y="1357298"/>
            <a:ext cx="3238491" cy="2283989"/>
          </a:xfrm>
          <a:prstGeom prst="rect">
            <a:avLst/>
          </a:prstGeom>
          <a:noFill/>
        </p:spPr>
      </p:pic>
      <p:pic>
        <p:nvPicPr>
          <p:cNvPr id="35844" name="Picture 4" descr="http://www.shihaitravel.com/images/woman_weaves_scarf.%20Rattankiri%20jpg.jpg"/>
          <p:cNvPicPr>
            <a:picLocks noChangeAspect="1" noChangeArrowheads="1"/>
          </p:cNvPicPr>
          <p:nvPr/>
        </p:nvPicPr>
        <p:blipFill>
          <a:blip r:embed="rId3"/>
          <a:srcRect/>
          <a:stretch>
            <a:fillRect/>
          </a:stretch>
        </p:blipFill>
        <p:spPr bwMode="auto">
          <a:xfrm>
            <a:off x="5572132" y="3929066"/>
            <a:ext cx="3214670" cy="2255627"/>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428596" y="357166"/>
            <a:ext cx="4040188" cy="1071570"/>
          </a:xfrm>
        </p:spPr>
        <p:txBody>
          <a:bodyPr>
            <a:normAutofit fontScale="85000" lnSpcReduction="10000"/>
          </a:bodyPr>
          <a:lstStyle/>
          <a:p>
            <a:r>
              <a:rPr lang="el-GR" dirty="0" smtClean="0"/>
              <a:t>Ν. 3521/2006 Κύρωση σύμβασης για την άυλη προστασία της πολιτιστικής κληρονομιάς</a:t>
            </a:r>
            <a:endParaRPr lang="en-US" dirty="0"/>
          </a:p>
        </p:txBody>
      </p:sp>
      <p:sp>
        <p:nvSpPr>
          <p:cNvPr id="6" name="Content Placeholder 5"/>
          <p:cNvSpPr>
            <a:spLocks noGrp="1"/>
          </p:cNvSpPr>
          <p:nvPr>
            <p:ph sz="half" idx="2"/>
          </p:nvPr>
        </p:nvSpPr>
        <p:spPr>
          <a:xfrm>
            <a:off x="457200" y="1500174"/>
            <a:ext cx="4040188" cy="4625989"/>
          </a:xfrm>
        </p:spPr>
        <p:txBody>
          <a:bodyPr>
            <a:normAutofit fontScale="70000" lnSpcReduction="20000"/>
          </a:bodyPr>
          <a:lstStyle/>
          <a:p>
            <a:r>
              <a:rPr lang="el-GR" sz="2600" dirty="0" smtClean="0"/>
              <a:t>Ο Νόμος έχει ιδιαίτερη σημασία διότι η Ελλάδα παραδοσιακά επικεντρωνόταν σε θέματα αρχαιολογικού ενδιαφέροντος και όχι στην άυλη πολιτιστική κληρονομιά</a:t>
            </a:r>
          </a:p>
          <a:p>
            <a:r>
              <a:rPr lang="el-GR" sz="2600" dirty="0" smtClean="0"/>
              <a:t>Η έμφαση στη συμμετοχή των κοινοτήτων και των ομάδων ή ανθρώπων, η ευαισθητοποίηση σε τοπικό επίπεδο και όχι μόνο εθνικό. Χωρίς την ενεργό συμμετοχή της τοπικής κοινότητας η διαφύλαξη της άυλης κληρονομίας θα καταστεί μία επιφανειακή άσκηση και γραφειοκρατική εργασία χωρίς αντίκτυπο στον τοπικό κοινωνικό ιστό</a:t>
            </a:r>
          </a:p>
          <a:p>
            <a:r>
              <a:rPr lang="el-GR" sz="2600" dirty="0" smtClean="0"/>
              <a:t>Μέχρι να υιοθετηθούν τα μέτρα εφαρμογής με το Π.Δ. ο Νόμος μένει γράμμα κενό</a:t>
            </a:r>
          </a:p>
          <a:p>
            <a:endParaRPr lang="en-US" dirty="0"/>
          </a:p>
        </p:txBody>
      </p:sp>
      <p:sp>
        <p:nvSpPr>
          <p:cNvPr id="7" name="Text Placeholder 6"/>
          <p:cNvSpPr>
            <a:spLocks noGrp="1"/>
          </p:cNvSpPr>
          <p:nvPr>
            <p:ph type="body" sz="quarter" idx="3"/>
          </p:nvPr>
        </p:nvSpPr>
        <p:spPr>
          <a:xfrm>
            <a:off x="4714876" y="357166"/>
            <a:ext cx="4041775" cy="1143008"/>
          </a:xfrm>
        </p:spPr>
        <p:txBody>
          <a:bodyPr>
            <a:normAutofit fontScale="85000" lnSpcReduction="20000"/>
          </a:bodyPr>
          <a:lstStyle/>
          <a:p>
            <a:r>
              <a:rPr lang="el-GR" dirty="0" smtClean="0"/>
              <a:t>Π.Δ. 64/12 [Μέτρα εφαρμογής] Καταγραφή, αποτύπωση και τεκμηρίωση άυλων πολιτιστικών αγαθών</a:t>
            </a:r>
            <a:endParaRPr lang="en-US" dirty="0"/>
          </a:p>
        </p:txBody>
      </p:sp>
      <p:sp>
        <p:nvSpPr>
          <p:cNvPr id="8" name="Content Placeholder 7"/>
          <p:cNvSpPr>
            <a:spLocks noGrp="1"/>
          </p:cNvSpPr>
          <p:nvPr>
            <p:ph sz="quarter" idx="4"/>
          </p:nvPr>
        </p:nvSpPr>
        <p:spPr>
          <a:xfrm>
            <a:off x="4714876" y="1500174"/>
            <a:ext cx="4143404" cy="4929222"/>
          </a:xfrm>
        </p:spPr>
        <p:txBody>
          <a:bodyPr>
            <a:normAutofit fontScale="70000" lnSpcReduction="20000"/>
          </a:bodyPr>
          <a:lstStyle/>
          <a:p>
            <a:r>
              <a:rPr lang="el-GR" dirty="0" smtClean="0"/>
              <a:t>Ορίζει τον τρόπο καταγραφής, αποτύπωσης και τεκμηρίωσης άυλων πολιτιστικών αγαθών καθώς και τις αρμόδιες υπηρεσίες και φορείς. Σύμφωνα με το ΠΔ η αναγνώριση των φορέων καταγραφής άυλων πολιτιστικών αγαθών γίνεται βάσει ειδικών κριτηρίων. Η σημερινή Εθνική Επιστημονική Επιτροπή για την εφαρμογή της Σύμβασης αποτελείται από Υπουργεία, Ιδρύματα, Πανεπιστήμια, Μουσεία, Φεστιβάλ και θέατρα, καλλιτέχνες, φορείς συνεργαζόμενους με την UNESCO, καθώς και άλλες προσωπικότητες.</a:t>
            </a:r>
          </a:p>
          <a:p>
            <a:r>
              <a:rPr lang="el-GR" dirty="0" smtClean="0"/>
              <a:t>Πλέον και άλλες δημόσιες υπηρεσίες (Ν.Π.Ι.Δ., μουσεία ή φορείς) εφόσον πληρούν τις προϋποθέσεις μπορούν να αναγνωριστούν ως φορείς καταγραφής άυλων πολιτιστικών αγαθών μετά από εισήγηση της διεύθυνσης νεώτερης πολιτιστικής κληρονομιάς και απόφαση του Υπ. Πολιτισμού</a:t>
            </a:r>
            <a:endParaRPr lang="en-US" dirty="0" smtClean="0"/>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9" descr="http://www.mediterraneanews.com/index/wp-content/uploads/2013/12/mediterranean_diet.jpg"/>
          <p:cNvPicPr>
            <a:picLocks/>
          </p:cNvPicPr>
          <p:nvPr/>
        </p:nvPicPr>
        <p:blipFill>
          <a:blip r:embed="rId2"/>
          <a:srcRect/>
          <a:stretch>
            <a:fillRect/>
          </a:stretch>
        </p:blipFill>
        <p:spPr bwMode="auto">
          <a:xfrm>
            <a:off x="500034" y="571480"/>
            <a:ext cx="2786082" cy="1857388"/>
          </a:xfrm>
          <a:prstGeom prst="rect">
            <a:avLst/>
          </a:prstGeom>
          <a:noFill/>
          <a:ln w="9525">
            <a:noFill/>
            <a:miter lim="800000"/>
            <a:headEnd/>
            <a:tailEnd/>
          </a:ln>
        </p:spPr>
      </p:pic>
      <p:sp>
        <p:nvSpPr>
          <p:cNvPr id="6" name="Rectangle 5"/>
          <p:cNvSpPr/>
          <p:nvPr/>
        </p:nvSpPr>
        <p:spPr>
          <a:xfrm>
            <a:off x="3571868" y="1285860"/>
            <a:ext cx="4572000" cy="923330"/>
          </a:xfrm>
          <a:prstGeom prst="rect">
            <a:avLst/>
          </a:prstGeom>
        </p:spPr>
        <p:txBody>
          <a:bodyPr>
            <a:spAutoFit/>
          </a:bodyPr>
          <a:lstStyle/>
          <a:p>
            <a:r>
              <a:rPr lang="el-GR" dirty="0" smtClean="0"/>
              <a:t>Μεσογειακή Διατροφή - Ελλάδα (κοινότητα Κορώνης) μαζί με τοπικές κοινότητες της Ισπανίας, Ιταλίας και Μαρόκου (2010)</a:t>
            </a:r>
            <a:endParaRPr lang="en-US" dirty="0"/>
          </a:p>
        </p:txBody>
      </p:sp>
      <p:pic>
        <p:nvPicPr>
          <p:cNvPr id="7" name="Picture 2" descr="http://www.agro24.gr/sites/default/files/field/image/mastixa_xiou_dentro.jpg"/>
          <p:cNvPicPr>
            <a:picLocks noChangeAspect="1" noChangeArrowheads="1"/>
          </p:cNvPicPr>
          <p:nvPr/>
        </p:nvPicPr>
        <p:blipFill>
          <a:blip r:embed="rId3"/>
          <a:srcRect/>
          <a:stretch>
            <a:fillRect/>
          </a:stretch>
        </p:blipFill>
        <p:spPr bwMode="auto">
          <a:xfrm>
            <a:off x="571472" y="2571744"/>
            <a:ext cx="2714644" cy="1982406"/>
          </a:xfrm>
          <a:prstGeom prst="rect">
            <a:avLst/>
          </a:prstGeom>
          <a:noFill/>
        </p:spPr>
      </p:pic>
      <p:sp>
        <p:nvSpPr>
          <p:cNvPr id="8" name="Rectangle 7"/>
          <p:cNvSpPr/>
          <p:nvPr/>
        </p:nvSpPr>
        <p:spPr>
          <a:xfrm>
            <a:off x="3571868" y="2643182"/>
            <a:ext cx="4572000" cy="1754326"/>
          </a:xfrm>
          <a:prstGeom prst="rect">
            <a:avLst/>
          </a:prstGeom>
        </p:spPr>
        <p:txBody>
          <a:bodyPr>
            <a:spAutoFit/>
          </a:bodyPr>
          <a:lstStyle/>
          <a:p>
            <a:r>
              <a:rPr lang="el-GR" dirty="0" err="1" smtClean="0"/>
              <a:t>Μαστιχοκαλλιέργεια</a:t>
            </a:r>
            <a:r>
              <a:rPr lang="el-GR" dirty="0" smtClean="0"/>
              <a:t> της Χίου (2013)</a:t>
            </a:r>
          </a:p>
          <a:p>
            <a:r>
              <a:rPr lang="el-GR" dirty="0" smtClean="0"/>
              <a:t>Η καλλιέργεια του μαστιχοφόρου θάμνου στη Χίο και η εξαγωγή της αρωματικής μαστίχας συνιστούν μία μοναδική, παγκοσμίως, παραδοσιακή καλλιέργεια, που μεταβιβάζεται προφορικά και εμπειρικά από γενιά σε γενιά</a:t>
            </a:r>
            <a:endParaRPr lang="en-US" dirty="0"/>
          </a:p>
        </p:txBody>
      </p:sp>
      <p:pic>
        <p:nvPicPr>
          <p:cNvPr id="9" name="asset_1094609" descr="http://www.naftemporiki.gr/fu/p/1094609/638/399/0x0000000000ff3b90/2/tiniaki-marmarotexnia-ekdilosi-gia-tin-entaksi-ston-katalogo-tis-aulis-politistikis-klironomias-tis-unesco.jpg"/>
          <p:cNvPicPr>
            <a:picLocks/>
          </p:cNvPicPr>
          <p:nvPr/>
        </p:nvPicPr>
        <p:blipFill>
          <a:blip r:embed="rId4"/>
          <a:srcRect/>
          <a:stretch>
            <a:fillRect/>
          </a:stretch>
        </p:blipFill>
        <p:spPr bwMode="auto">
          <a:xfrm>
            <a:off x="500034" y="4714884"/>
            <a:ext cx="2786082" cy="1857388"/>
          </a:xfrm>
          <a:prstGeom prst="rect">
            <a:avLst/>
          </a:prstGeom>
          <a:noFill/>
          <a:ln w="9525">
            <a:noFill/>
            <a:miter lim="800000"/>
            <a:headEnd/>
            <a:tailEnd/>
          </a:ln>
        </p:spPr>
      </p:pic>
      <p:sp>
        <p:nvSpPr>
          <p:cNvPr id="10" name="Rectangle 9"/>
          <p:cNvSpPr/>
          <p:nvPr/>
        </p:nvSpPr>
        <p:spPr>
          <a:xfrm>
            <a:off x="3571868" y="4857760"/>
            <a:ext cx="5214974" cy="1754326"/>
          </a:xfrm>
          <a:prstGeom prst="rect">
            <a:avLst/>
          </a:prstGeom>
        </p:spPr>
        <p:txBody>
          <a:bodyPr wrap="square">
            <a:spAutoFit/>
          </a:bodyPr>
          <a:lstStyle/>
          <a:p>
            <a:r>
              <a:rPr lang="el-GR" dirty="0" smtClean="0"/>
              <a:t>Τηνιακή </a:t>
            </a:r>
            <a:r>
              <a:rPr lang="el-GR" dirty="0" err="1" smtClean="0"/>
              <a:t>μαρμαροτεχνία</a:t>
            </a:r>
            <a:r>
              <a:rPr lang="el-GR" dirty="0" smtClean="0"/>
              <a:t> (2015) αναγνωρίζεται η μακραίωνη παράδοση του νησιού στην τέχνη της </a:t>
            </a:r>
            <a:r>
              <a:rPr lang="el-GR" dirty="0" err="1" smtClean="0"/>
              <a:t>μαρμαροτεχνίας</a:t>
            </a:r>
            <a:r>
              <a:rPr lang="el-GR" dirty="0" smtClean="0"/>
              <a:t>, αλλά και η σημαντική συμβολή της στην προστασία σημαντικών μνημείων του παγκόσμιου πολιτισμού (π.χ. Ακρόπολη). </a:t>
            </a:r>
          </a:p>
          <a:p>
            <a:endParaRPr lang="en-US" dirty="0"/>
          </a:p>
        </p:txBody>
      </p:sp>
      <p:sp>
        <p:nvSpPr>
          <p:cNvPr id="12" name="Rectangle 11"/>
          <p:cNvSpPr/>
          <p:nvPr/>
        </p:nvSpPr>
        <p:spPr>
          <a:xfrm>
            <a:off x="11001420" y="1500174"/>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71868" y="142852"/>
            <a:ext cx="5357850" cy="10001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dirty="0" smtClean="0">
              <a:solidFill>
                <a:schemeClr val="tx1"/>
              </a:solidFill>
            </a:endParaRPr>
          </a:p>
          <a:p>
            <a:pPr algn="ctr"/>
            <a:r>
              <a:rPr lang="el-GR" b="1" dirty="0" smtClean="0">
                <a:solidFill>
                  <a:schemeClr val="tx1"/>
                </a:solidFill>
              </a:rPr>
              <a:t>Καταχωρημένη</a:t>
            </a:r>
            <a:r>
              <a:rPr lang="en-US" b="1" dirty="0" smtClean="0">
                <a:solidFill>
                  <a:schemeClr val="tx1"/>
                </a:solidFill>
              </a:rPr>
              <a:t> </a:t>
            </a:r>
            <a:r>
              <a:rPr lang="el-GR" b="1" dirty="0" smtClean="0">
                <a:solidFill>
                  <a:schemeClr val="tx1"/>
                </a:solidFill>
              </a:rPr>
              <a:t>ελληνική Άυλη Πολιτιστική Κληρονομιά της Ανθρωπότητας στον Κατάλογο της </a:t>
            </a:r>
            <a:r>
              <a:rPr lang="en-US" b="1" dirty="0" smtClean="0">
                <a:solidFill>
                  <a:schemeClr val="tx1"/>
                </a:solidFill>
              </a:rPr>
              <a:t>UNESCO</a:t>
            </a:r>
          </a:p>
          <a:p>
            <a:pPr algn="ct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arive.gr/pages/tributes/mpoules/1.jpg"/>
          <p:cNvPicPr>
            <a:picLocks noChangeAspect="1" noChangeArrowheads="1"/>
          </p:cNvPicPr>
          <p:nvPr/>
        </p:nvPicPr>
        <p:blipFill>
          <a:blip r:embed="rId2"/>
          <a:srcRect/>
          <a:stretch>
            <a:fillRect/>
          </a:stretch>
        </p:blipFill>
        <p:spPr bwMode="auto">
          <a:xfrm>
            <a:off x="214282" y="1071546"/>
            <a:ext cx="2785349" cy="2286015"/>
          </a:xfrm>
          <a:prstGeom prst="rect">
            <a:avLst/>
          </a:prstGeom>
          <a:noFill/>
        </p:spPr>
      </p:pic>
      <p:sp>
        <p:nvSpPr>
          <p:cNvPr id="5" name="Rectangle 4"/>
          <p:cNvSpPr/>
          <p:nvPr/>
        </p:nvSpPr>
        <p:spPr>
          <a:xfrm>
            <a:off x="357158" y="3357562"/>
            <a:ext cx="2618024" cy="369332"/>
          </a:xfrm>
          <a:prstGeom prst="rect">
            <a:avLst/>
          </a:prstGeom>
        </p:spPr>
        <p:txBody>
          <a:bodyPr wrap="none">
            <a:spAutoFit/>
          </a:bodyPr>
          <a:lstStyle/>
          <a:p>
            <a:r>
              <a:rPr lang="el-GR" dirty="0" smtClean="0"/>
              <a:t>Οι </a:t>
            </a:r>
            <a:r>
              <a:rPr lang="el-GR" dirty="0" err="1" smtClean="0"/>
              <a:t>Μπούλες</a:t>
            </a:r>
            <a:r>
              <a:rPr lang="el-GR" dirty="0" smtClean="0"/>
              <a:t> της Νάουσας</a:t>
            </a:r>
            <a:endParaRPr lang="en-US" dirty="0"/>
          </a:p>
        </p:txBody>
      </p:sp>
      <p:pic>
        <p:nvPicPr>
          <p:cNvPr id="44036" name="Picture 4" descr="http://www.avgi.gr/documents/10179/309411/%CE%97_%CE%9F%CE%BC%CE%B9%CE%BB%CE%AF%CE%B1_%CF%84%CE%B7%CE%BD_%CE%9A.jpg/f33091f3-ca66-454c-b924-c726666c471f?t=1368722763141"/>
          <p:cNvPicPr>
            <a:picLocks noChangeAspect="1" noChangeArrowheads="1"/>
          </p:cNvPicPr>
          <p:nvPr/>
        </p:nvPicPr>
        <p:blipFill>
          <a:blip r:embed="rId3"/>
          <a:srcRect/>
          <a:stretch>
            <a:fillRect/>
          </a:stretch>
        </p:blipFill>
        <p:spPr bwMode="auto">
          <a:xfrm>
            <a:off x="3143240" y="1092559"/>
            <a:ext cx="2857520" cy="2265003"/>
          </a:xfrm>
          <a:prstGeom prst="rect">
            <a:avLst/>
          </a:prstGeom>
          <a:noFill/>
        </p:spPr>
      </p:pic>
      <p:sp>
        <p:nvSpPr>
          <p:cNvPr id="8" name="Rectangle 7"/>
          <p:cNvSpPr/>
          <p:nvPr/>
        </p:nvSpPr>
        <p:spPr>
          <a:xfrm>
            <a:off x="3428992" y="3357562"/>
            <a:ext cx="2277418" cy="369332"/>
          </a:xfrm>
          <a:prstGeom prst="rect">
            <a:avLst/>
          </a:prstGeom>
        </p:spPr>
        <p:txBody>
          <a:bodyPr wrap="none">
            <a:spAutoFit/>
          </a:bodyPr>
          <a:lstStyle/>
          <a:p>
            <a:r>
              <a:rPr lang="el-GR" dirty="0" smtClean="0"/>
              <a:t>Οι Ζακυνθινές Ομιλίες</a:t>
            </a:r>
            <a:endParaRPr lang="en-US" dirty="0"/>
          </a:p>
        </p:txBody>
      </p:sp>
      <p:sp>
        <p:nvSpPr>
          <p:cNvPr id="9" name="Rectangle 8"/>
          <p:cNvSpPr/>
          <p:nvPr/>
        </p:nvSpPr>
        <p:spPr>
          <a:xfrm>
            <a:off x="428596" y="6000768"/>
            <a:ext cx="2295885" cy="369332"/>
          </a:xfrm>
          <a:prstGeom prst="rect">
            <a:avLst/>
          </a:prstGeom>
        </p:spPr>
        <p:txBody>
          <a:bodyPr wrap="none">
            <a:spAutoFit/>
          </a:bodyPr>
          <a:lstStyle/>
          <a:p>
            <a:r>
              <a:rPr lang="el-GR" dirty="0" smtClean="0"/>
              <a:t>Τα Ριζίτικα στην Κρήτη</a:t>
            </a:r>
            <a:endParaRPr lang="en-US" dirty="0"/>
          </a:p>
        </p:txBody>
      </p:sp>
      <p:pic>
        <p:nvPicPr>
          <p:cNvPr id="44038" name="Picture 6" descr="http://agonaskritis.gr/wp-content/uploads/2015/08/14-11-2009-riza-rizitiko-259.jpg"/>
          <p:cNvPicPr>
            <a:picLocks noChangeAspect="1" noChangeArrowheads="1"/>
          </p:cNvPicPr>
          <p:nvPr/>
        </p:nvPicPr>
        <p:blipFill>
          <a:blip r:embed="rId4" cstate="print"/>
          <a:srcRect/>
          <a:stretch>
            <a:fillRect/>
          </a:stretch>
        </p:blipFill>
        <p:spPr bwMode="auto">
          <a:xfrm>
            <a:off x="214282" y="3857628"/>
            <a:ext cx="2893239" cy="1928826"/>
          </a:xfrm>
          <a:prstGeom prst="rect">
            <a:avLst/>
          </a:prstGeom>
          <a:noFill/>
        </p:spPr>
      </p:pic>
      <p:sp>
        <p:nvSpPr>
          <p:cNvPr id="11" name="Rectangle 10"/>
          <p:cNvSpPr/>
          <p:nvPr/>
        </p:nvSpPr>
        <p:spPr>
          <a:xfrm>
            <a:off x="6572264" y="3357562"/>
            <a:ext cx="1844095" cy="369332"/>
          </a:xfrm>
          <a:prstGeom prst="rect">
            <a:avLst/>
          </a:prstGeom>
        </p:spPr>
        <p:txBody>
          <a:bodyPr wrap="none">
            <a:spAutoFit/>
          </a:bodyPr>
          <a:lstStyle/>
          <a:p>
            <a:r>
              <a:rPr lang="el-GR" dirty="0" smtClean="0"/>
              <a:t>Η </a:t>
            </a:r>
            <a:r>
              <a:rPr lang="el-GR" dirty="0" err="1" smtClean="0"/>
              <a:t>Ξυλοναυπηγική</a:t>
            </a:r>
            <a:endParaRPr lang="en-US" dirty="0"/>
          </a:p>
        </p:txBody>
      </p:sp>
      <p:pic>
        <p:nvPicPr>
          <p:cNvPr id="44040" name="Picture 8" descr="http://www.protevousa.gr/wp-content/uploads/2015/06/%CE%9E%CF%85%CE%BB%CE%BF%CE%BD%CE%B1%CF%85%CF%80%CE%B7%CE%B3%CE%B9%CE%BA%CE%AE.jpg"/>
          <p:cNvPicPr>
            <a:picLocks noChangeAspect="1" noChangeArrowheads="1"/>
          </p:cNvPicPr>
          <p:nvPr/>
        </p:nvPicPr>
        <p:blipFill>
          <a:blip r:embed="rId5"/>
          <a:srcRect/>
          <a:stretch>
            <a:fillRect/>
          </a:stretch>
        </p:blipFill>
        <p:spPr bwMode="auto">
          <a:xfrm>
            <a:off x="6143636" y="1071546"/>
            <a:ext cx="2843580" cy="2286016"/>
          </a:xfrm>
          <a:prstGeom prst="rect">
            <a:avLst/>
          </a:prstGeom>
          <a:noFill/>
        </p:spPr>
      </p:pic>
      <p:sp>
        <p:nvSpPr>
          <p:cNvPr id="13" name="Rectangle 12"/>
          <p:cNvSpPr/>
          <p:nvPr/>
        </p:nvSpPr>
        <p:spPr>
          <a:xfrm>
            <a:off x="3000364" y="6000768"/>
            <a:ext cx="3162469" cy="369332"/>
          </a:xfrm>
          <a:prstGeom prst="rect">
            <a:avLst/>
          </a:prstGeom>
        </p:spPr>
        <p:txBody>
          <a:bodyPr wrap="none">
            <a:spAutoFit/>
          </a:bodyPr>
          <a:lstStyle/>
          <a:p>
            <a:pPr marL="514350" indent="-514350"/>
            <a:r>
              <a:rPr lang="el-GR" dirty="0" smtClean="0"/>
              <a:t>Οι γιορτές της </a:t>
            </a:r>
            <a:r>
              <a:rPr lang="el-GR" dirty="0" err="1" smtClean="0"/>
              <a:t>Μεσοσπορίτισας</a:t>
            </a:r>
            <a:endParaRPr lang="el-GR" dirty="0"/>
          </a:p>
        </p:txBody>
      </p:sp>
      <p:pic>
        <p:nvPicPr>
          <p:cNvPr id="44042" name="Picture 10" descr="http://www.fysiolatris.net/images/stories/galleries/2015/ekdromi20.11.15/c.JPG"/>
          <p:cNvPicPr>
            <a:picLocks noChangeAspect="1" noChangeArrowheads="1"/>
          </p:cNvPicPr>
          <p:nvPr/>
        </p:nvPicPr>
        <p:blipFill>
          <a:blip r:embed="rId6" cstate="print"/>
          <a:srcRect/>
          <a:stretch>
            <a:fillRect/>
          </a:stretch>
        </p:blipFill>
        <p:spPr bwMode="auto">
          <a:xfrm>
            <a:off x="3286116" y="3857628"/>
            <a:ext cx="2836219" cy="1879815"/>
          </a:xfrm>
          <a:prstGeom prst="rect">
            <a:avLst/>
          </a:prstGeom>
          <a:noFill/>
        </p:spPr>
      </p:pic>
      <p:sp>
        <p:nvSpPr>
          <p:cNvPr id="16" name="Rectangle 15"/>
          <p:cNvSpPr/>
          <p:nvPr/>
        </p:nvSpPr>
        <p:spPr>
          <a:xfrm>
            <a:off x="2143108" y="142852"/>
            <a:ext cx="5357850" cy="8572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dirty="0" smtClean="0">
              <a:solidFill>
                <a:schemeClr val="tx1"/>
              </a:solidFill>
            </a:endParaRPr>
          </a:p>
          <a:p>
            <a:pPr algn="ctr"/>
            <a:r>
              <a:rPr lang="el-GR" b="1" dirty="0" smtClean="0">
                <a:solidFill>
                  <a:schemeClr val="tx1"/>
                </a:solidFill>
              </a:rPr>
              <a:t>Φάκελοι προς υποβολή στην </a:t>
            </a:r>
            <a:r>
              <a:rPr lang="en-US" b="1" dirty="0" smtClean="0">
                <a:solidFill>
                  <a:schemeClr val="tx1"/>
                </a:solidFill>
              </a:rPr>
              <a:t>UNESCO</a:t>
            </a:r>
          </a:p>
          <a:p>
            <a:pPr algn="ctr"/>
            <a:endParaRPr lang="en-US" dirty="0"/>
          </a:p>
        </p:txBody>
      </p:sp>
      <p:sp>
        <p:nvSpPr>
          <p:cNvPr id="17" name="TextBox 16"/>
          <p:cNvSpPr txBox="1"/>
          <p:nvPr/>
        </p:nvSpPr>
        <p:spPr>
          <a:xfrm>
            <a:off x="6357950" y="3857628"/>
            <a:ext cx="2786050" cy="2862322"/>
          </a:xfrm>
          <a:prstGeom prst="rect">
            <a:avLst/>
          </a:prstGeom>
          <a:noFill/>
        </p:spPr>
        <p:txBody>
          <a:bodyPr wrap="square" rtlCol="0">
            <a:spAutoFit/>
          </a:bodyPr>
          <a:lstStyle/>
          <a:p>
            <a:r>
              <a:rPr lang="el-GR" u="sng" dirty="0" smtClean="0"/>
              <a:t>Και πρόσφατα :</a:t>
            </a:r>
          </a:p>
          <a:p>
            <a:r>
              <a:rPr lang="en-US" dirty="0" smtClean="0"/>
              <a:t>- </a:t>
            </a:r>
            <a:r>
              <a:rPr lang="el-GR" dirty="0" smtClean="0"/>
              <a:t>Το ρεμπέτικο, </a:t>
            </a:r>
          </a:p>
          <a:p>
            <a:r>
              <a:rPr lang="en-US" dirty="0" smtClean="0"/>
              <a:t>- </a:t>
            </a:r>
            <a:r>
              <a:rPr lang="el-GR" dirty="0" smtClean="0"/>
              <a:t>Ηπειρώτικο πολυφωνικό 	</a:t>
            </a:r>
            <a:r>
              <a:rPr lang="en-US" dirty="0" smtClean="0"/>
              <a:t>           </a:t>
            </a:r>
            <a:r>
              <a:rPr lang="el-GR" dirty="0" smtClean="0"/>
              <a:t>τραγούδι</a:t>
            </a:r>
          </a:p>
          <a:p>
            <a:r>
              <a:rPr lang="en-US" dirty="0" smtClean="0"/>
              <a:t>- </a:t>
            </a:r>
            <a:r>
              <a:rPr lang="el-GR" dirty="0" smtClean="0"/>
              <a:t>Θέατρο Σκιών</a:t>
            </a:r>
          </a:p>
          <a:p>
            <a:r>
              <a:rPr lang="en-US" dirty="0" smtClean="0"/>
              <a:t>- </a:t>
            </a:r>
            <a:r>
              <a:rPr lang="el-GR" dirty="0" smtClean="0"/>
              <a:t>Τσακώνικος χορός</a:t>
            </a:r>
          </a:p>
          <a:p>
            <a:r>
              <a:rPr lang="en-US" dirty="0" smtClean="0"/>
              <a:t>- </a:t>
            </a:r>
            <a:r>
              <a:rPr lang="el-GR" dirty="0" smtClean="0"/>
              <a:t>Ψαλτική τέχνη</a:t>
            </a:r>
          </a:p>
          <a:p>
            <a:r>
              <a:rPr lang="en-US" dirty="0" smtClean="0"/>
              <a:t>- </a:t>
            </a:r>
            <a:r>
              <a:rPr lang="el-GR" dirty="0" smtClean="0"/>
              <a:t>Η τέχνη της ξερολιθιάς κ.α.</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u="sng" dirty="0" smtClean="0"/>
              <a:t>ΚΕΦΑΛΑΙΟ ΙΙ</a:t>
            </a:r>
            <a:endParaRPr lang="en-US" dirty="0"/>
          </a:p>
        </p:txBody>
      </p:sp>
      <p:sp>
        <p:nvSpPr>
          <p:cNvPr id="3" name="Content Placeholder 2"/>
          <p:cNvSpPr>
            <a:spLocks noGrp="1"/>
          </p:cNvSpPr>
          <p:nvPr>
            <p:ph idx="1"/>
          </p:nvPr>
        </p:nvSpPr>
        <p:spPr/>
        <p:txBody>
          <a:bodyPr/>
          <a:lstStyle/>
          <a:p>
            <a:pPr lvl="0">
              <a:buNone/>
            </a:pPr>
            <a:endParaRPr lang="el-GR" dirty="0" smtClean="0"/>
          </a:p>
          <a:p>
            <a:pPr lvl="0">
              <a:buNone/>
            </a:pPr>
            <a:endParaRPr lang="el-GR" dirty="0" smtClean="0"/>
          </a:p>
          <a:p>
            <a:pPr lvl="0">
              <a:buNone/>
            </a:pPr>
            <a:r>
              <a:rPr lang="el-GR" dirty="0" smtClean="0"/>
              <a:t>          </a:t>
            </a:r>
            <a:r>
              <a:rPr lang="el-GR" b="1" dirty="0" smtClean="0"/>
              <a:t>Αξιοποίηση των πολιτιστικών αγαθών</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Εισαγωγή</a:t>
            </a:r>
            <a:endParaRPr lang="en-US" dirty="0"/>
          </a:p>
        </p:txBody>
      </p:sp>
      <p:pic>
        <p:nvPicPr>
          <p:cNvPr id="4" name="Content Placeholder 3" descr="275230-__8_1_~1.JPG"/>
          <p:cNvPicPr>
            <a:picLocks noGrp="1" noChangeAspect="1"/>
          </p:cNvPicPr>
          <p:nvPr>
            <p:ph idx="1"/>
          </p:nvPr>
        </p:nvPicPr>
        <p:blipFill>
          <a:blip r:embed="rId2"/>
          <a:stretch>
            <a:fillRect/>
          </a:stretch>
        </p:blipFill>
        <p:spPr>
          <a:xfrm>
            <a:off x="43968" y="1071546"/>
            <a:ext cx="1720196" cy="1242842"/>
          </a:xfrm>
        </p:spPr>
      </p:pic>
      <p:sp>
        <p:nvSpPr>
          <p:cNvPr id="5" name="TextBox 4"/>
          <p:cNvSpPr txBox="1"/>
          <p:nvPr/>
        </p:nvSpPr>
        <p:spPr>
          <a:xfrm>
            <a:off x="1714480" y="1428736"/>
            <a:ext cx="5500726" cy="830997"/>
          </a:xfrm>
          <a:prstGeom prst="rect">
            <a:avLst/>
          </a:prstGeom>
          <a:noFill/>
        </p:spPr>
        <p:txBody>
          <a:bodyPr wrap="square" rtlCol="0">
            <a:spAutoFit/>
          </a:bodyPr>
          <a:lstStyle/>
          <a:p>
            <a:r>
              <a:rPr lang="el-GR" sz="1600" dirty="0"/>
              <a:t>Η υφαντική τέχνη είναι γνωστή από τα προϊστορικά χρόνια </a:t>
            </a:r>
            <a:r>
              <a:rPr lang="el-GR" sz="1600" dirty="0" smtClean="0"/>
              <a:t>στη </a:t>
            </a:r>
            <a:r>
              <a:rPr lang="el-GR" sz="1600" dirty="0"/>
              <a:t>Μεσόγειο, την Κεντρική Ασία, την Ινδία και την Άπω Ανατολή.</a:t>
            </a:r>
            <a:endParaRPr lang="en-US" sz="1600" dirty="0"/>
          </a:p>
          <a:p>
            <a:r>
              <a:rPr lang="el-GR" sz="1600" dirty="0"/>
              <a:t>(αρχαία Ελλάδα: κάθετος αργαλειός)</a:t>
            </a:r>
            <a:endParaRPr lang="en-US" sz="1600" dirty="0"/>
          </a:p>
        </p:txBody>
      </p:sp>
      <p:pic>
        <p:nvPicPr>
          <p:cNvPr id="22530" name="Picture 2" descr="https://s-media-cache-ak0.pinimg.com/736x/07/b8/58/07b858d6cedbffbd4898134ba8187de6.jpg"/>
          <p:cNvPicPr>
            <a:picLocks noChangeAspect="1" noChangeArrowheads="1"/>
          </p:cNvPicPr>
          <p:nvPr/>
        </p:nvPicPr>
        <p:blipFill>
          <a:blip r:embed="rId3" cstate="print"/>
          <a:srcRect/>
          <a:stretch>
            <a:fillRect/>
          </a:stretch>
        </p:blipFill>
        <p:spPr bwMode="auto">
          <a:xfrm>
            <a:off x="357158" y="4357694"/>
            <a:ext cx="1529095" cy="2071678"/>
          </a:xfrm>
          <a:prstGeom prst="rect">
            <a:avLst/>
          </a:prstGeom>
          <a:noFill/>
        </p:spPr>
      </p:pic>
      <p:sp>
        <p:nvSpPr>
          <p:cNvPr id="7" name="TextBox 6"/>
          <p:cNvSpPr txBox="1"/>
          <p:nvPr/>
        </p:nvSpPr>
        <p:spPr>
          <a:xfrm>
            <a:off x="2000232" y="4214818"/>
            <a:ext cx="6500858" cy="1323439"/>
          </a:xfrm>
          <a:prstGeom prst="rect">
            <a:avLst/>
          </a:prstGeom>
          <a:noFill/>
        </p:spPr>
        <p:txBody>
          <a:bodyPr wrap="square" rtlCol="0">
            <a:spAutoFit/>
          </a:bodyPr>
          <a:lstStyle/>
          <a:p>
            <a:r>
              <a:rPr lang="el-GR" sz="1600" dirty="0"/>
              <a:t>Το 18</a:t>
            </a:r>
            <a:r>
              <a:rPr lang="el-GR" sz="1600" baseline="30000" dirty="0"/>
              <a:t>ο</a:t>
            </a:r>
            <a:r>
              <a:rPr lang="el-GR" sz="1600" dirty="0"/>
              <a:t> και 19</a:t>
            </a:r>
            <a:r>
              <a:rPr lang="el-GR" sz="1600" baseline="30000" dirty="0"/>
              <a:t>ο</a:t>
            </a:r>
            <a:r>
              <a:rPr lang="el-GR" sz="1600" dirty="0"/>
              <a:t> αιώνα ανθεί η ελληνική υφαντική, η οποία πλέον αρχίζει να εξάγεται στη Δύση και την Ανατολή. </a:t>
            </a:r>
          </a:p>
          <a:p>
            <a:r>
              <a:rPr lang="el-GR" sz="1600" dirty="0"/>
              <a:t>Τα διακοσμητικά θέματα καθώς και οι χρωματικοί συνδυασμοί (από φυτικές χρωστικές ουσίες όπως καρπούς, ρίζες, φύλλα κοκ), διαφέρουν από περιοχή σε περιοχή -πολυμορφία. </a:t>
            </a:r>
            <a:endParaRPr lang="en-US" sz="1600" dirty="0"/>
          </a:p>
        </p:txBody>
      </p:sp>
      <p:sp>
        <p:nvSpPr>
          <p:cNvPr id="8" name="TextBox 7"/>
          <p:cNvSpPr txBox="1"/>
          <p:nvPr/>
        </p:nvSpPr>
        <p:spPr>
          <a:xfrm>
            <a:off x="2000232" y="5572140"/>
            <a:ext cx="6858016" cy="1107996"/>
          </a:xfrm>
          <a:prstGeom prst="rect">
            <a:avLst/>
          </a:prstGeom>
          <a:noFill/>
        </p:spPr>
        <p:txBody>
          <a:bodyPr wrap="square" rtlCol="0">
            <a:spAutoFit/>
          </a:bodyPr>
          <a:lstStyle/>
          <a:p>
            <a:r>
              <a:rPr lang="el-GR" sz="1600" dirty="0"/>
              <a:t>Από τον 19</a:t>
            </a:r>
            <a:r>
              <a:rPr lang="el-GR" sz="1600" baseline="30000" dirty="0"/>
              <a:t>ο</a:t>
            </a:r>
            <a:r>
              <a:rPr lang="el-GR" sz="1600" dirty="0"/>
              <a:t> αιώνα και μετά η παραγωγή βιομηχανοποιείται  και παύει η οικιακή ύφανση. Με την παγκοσμιοποίηση επιδρά στον τομέα και η παραδοσιακή τέχνη τείνει να εκλείψει.</a:t>
            </a:r>
            <a:endParaRPr lang="en-US" sz="1600" dirty="0"/>
          </a:p>
          <a:p>
            <a:endParaRPr lang="en-US" dirty="0"/>
          </a:p>
        </p:txBody>
      </p:sp>
      <p:sp>
        <p:nvSpPr>
          <p:cNvPr id="9" name="TextBox 8"/>
          <p:cNvSpPr txBox="1"/>
          <p:nvPr/>
        </p:nvSpPr>
        <p:spPr>
          <a:xfrm>
            <a:off x="2571736" y="2714620"/>
            <a:ext cx="5857916" cy="1323439"/>
          </a:xfrm>
          <a:prstGeom prst="rect">
            <a:avLst/>
          </a:prstGeom>
          <a:noFill/>
        </p:spPr>
        <p:txBody>
          <a:bodyPr wrap="square" rtlCol="0">
            <a:spAutoFit/>
          </a:bodyPr>
          <a:lstStyle/>
          <a:p>
            <a:r>
              <a:rPr lang="el-GR" sz="1600" dirty="0" smtClean="0"/>
              <a:t>Ο μινωικός πολιτισμός κατέχει εξέχουσα θέση στην παγκόσμια ιστορία της υφαντικής. Τα μινωικά υφαντά είναι θαυμαστά στην πολυπλοκότητα των σχεδίων τους, με γεωμετρικά σχήματα και μοτίβα κυρίως από τον φυσικό κόσμο.</a:t>
            </a:r>
            <a:endParaRPr lang="en-US" sz="1600" dirty="0" smtClean="0"/>
          </a:p>
          <a:p>
            <a:endParaRPr lang="en-US" sz="1600" dirty="0"/>
          </a:p>
        </p:txBody>
      </p:sp>
      <p:sp>
        <p:nvSpPr>
          <p:cNvPr id="27651" name="AutoShape 3" descr="data:image/jpeg;base64,/9j/4AAQSkZJRgABAQAAAQABAAD/2wCEAAkGBxMTEhUTExMVFhUXFxgZGRgYGRcdHhodGh0bGh4aGhkaHSggGB0mHh0aITEhJSkrLi4wGx8zODMsNygtLisBCgoKDg0OGxAQGi8lICU1LTUvLS0vNS0vNS0tMi0tLS8tLS0vLS0tLS0tLS0tLS0tLS0tLS0tLS0tLS0tLS0tLf/AABEIAHIAyAMBIgACEQEDEQH/xAAbAAABBQEBAAAAAAAAAAAAAAAEAAECAwUGB//EADsQAAIBAgQEBAQEBgIBBQEAAAECEQADBBIhMQVBUWETInGBBjKRobHB0fAUI0JS4fFichUzQ2OSsgf/xAAaAQADAQEBAQAAAAAAAAAAAAAAAQIDBAUG/8QAJxEAAgICAgICAgIDAQAAAAAAAQIAEQMSITETUQRBIoFhcVKhsTL/2gAMAwEAAhEDEQA/AMrE3DnbzN8zDc9T3oZcUGYqGOYdzR2JUZ7uo+Z4n/saqu2wAhhQSGkgb69a5ie59HfIAEpBJ23/ABpwaj5TAYiJ15dex/Cqy3nUDYgn2FK5W4D1XqEBjUEugmARI6VZbG8AE6c6qWwoMgAE7xQbqWXpgoEtmmFTs29RInntvVN24FKLGrTPaI+9FcXLLUaMtBpleRoQfSrFtSshcxmCNtNKrbDohIUZRp+FSIF/z1qNP2py9VuFmSRpOX107fjFVWWOd52ER3okDINisKWq8Q7BSQuY9BzqamomzmcGea+8fhTHcrKSF/ESNpyyyRB6HcVKD00qSKJgsqCYzNsPWpm1pOhiffXeaY7iB4Av1KKrxDlVJCluwBqFiRmzEasY1FaCks6fzWVdAV1PTYbcjQe5mznSwOYJbeQDETrBpvF1y6zy00j61JtNhPYUNcv+Y76wJ5D250RZH1A/ULnQjuKqusQJAk9KWCwjy0KTLCN9o61FsOCQc0bcuh9aBVwJbQkDmTtsSJYZTzHSnEzsPr+UVYWXN5zlEmSATHtUgFic3WOhFMTQEUBI2nBO/wCxSqnh1vVgssZLGJ0B60qRWJMorkw7Gr/Mf/u//wCqqiY2Eb/jrW63BQ9xgXIdnukKACQA27EkR6VRxHgxsqrecqWCkkKInY6MdCdKQYXUjyJwDMu5YkrA1jXqe/pXQtwu1ZsobqEXGIGdhKgnX5Q2oEc+ooLBoi3bcozeceVdSZnl2ia0PjPFMxtiGCQTqpWT+cD8arKKapDC2Cjv7mFxCyFeBHyqSBOhIBKj0oUnl03/ACqPjSYkDYFidAfXU0TYw4cPluWyVUsApktG4AjpS1IE0bKigAtyJX/EP1kbCSTA7dDUCrO4i5Z5f1CdexqOEDOSAVGhJY6AQDqSP3qKpwuHIYElT0hlbfeYNWvVzlXNvqinswt7JGhBBgEyZ1MyPaKmdSDy0/SjuH8HNxQ0hcxhRBJbSTlA6dafGcLa0y5lbKxIkqQARsNeomswQWnXsqAKW5meMGbj5UXU6Ad/yroOI5bBt2xZyEj5syFpBAAJ5A+afah+ClUxCQhcmQoUiRoSW1OsfnVPxVfL4hpkQFAB5esTSyCmqQUDPqP3M7EW1DsE+UMQs9KrGhnmNfpUC0A9hVH8Rl1YM0jkwWNf+pmqVSeprkyLjXmRxUlTPuR+WtQZgo1DEH+1o+kzH0qy9lu2iyA5rZllYg5lMeYEKIynfsw6VFcPbW0hum4GYyoWJCbSwOgltvQ1ajmjPLf5PJr1CMEEVCyFgWkEMFMjkZGuh5Rzpk0jtFTw9qSFEgcpGoHoK6PBcHtXc4RfkOUl3aTpM5V2qHfnmd2NFxJ/dTnRoQQfrO3eiOE8ON64FnozTJGnUAijeK8ONi4AYyuBlIJjMN1ltZ2I96J+HRdNxmtZMgEOXGhOhABGojWaZI8diMupWxF8QYtvFW2zIVWCcoZYMgjSTOg+9YWJYFyyiAWJA6a9/SjePyL1ySCZkxMTG2utYpv5YLSwM6KwX01gzUotgRErjGx+42MMrDdeu/TXlUXuZQDlVp67bdulXYhlvWz4aFWtyxBbPmQ7x5R8p19DTW7KW7ai7bZ3fzAZsuRdhqAZLbxGwFagUZwv8iyaHcIwxBT/ANNVJ5qSN9NZn2pVOzBggQDsJnT1gTSqS5E70+NjKg1Oq4hjlt4tTpCs4YzOhaPymtri+Jtm3ctFM/8AKDZQQJBkSD2iZriuPWGNzEFTEXrinQ75mPvsanY4i4WyTrctaBv7l18p5np6E1DLRuZqgcADniW/D/Fbdu4XuI5I8qklSAP7wIkk6T6UTxoNdDeJHi2p2Oj22Mhl7j7isS5EzsCTp07U9+45IGYGBG/LoY3p0W5M28aobHcBNslWjroDQ+FZlKOpghtD3HXtWpkI1I0ieW1U+CJPQ61orkdzN/jq5BEtvPK3FRFTxCC2+ka5V6LMT6UFYGUyB2Yc/WincKssYApY+yyZYKZnAIBZTp1IBmpBPUbYsePkd/7mzh8b4X8O2aSGkxyGxH3rpuP4i29p0ILgoHGUiYnRge0TXACYOwIAJ99qKwGOuKiZjLoSFI5o26H8vWsin3KfGrtQhvw/xMKzypV3GRbjEEKNYIAA3JBJ9OlR4zaB/mEBbgMXE5E8nU8way2cCSdB+9BTYi7MDMCTGu+lVRY3L0VDd8xip1ih8bb8o6j97USp/L/dJ8POp/p23H61S2OoZgCNfswXCJkedfMI06HQg+s/ap4pZbPqSNNTOgEe0CrDA6U2Hv28zC6XUKCRlXNJHLU6VWxMzOLGi8y3h5COC05RtHL8q3PhriAF9wdrkR6iYH0Ncvg7c+fzSZ0YqPbkBR15WtkARqAZDKSDAP8ASdIqGTaCupFHszd4vxBr9g5QsofOsHMpk5WWekVn8K4owTwbhAtsCpKiIn+r/l360FcxDsxfXMdyB9Z9aFFzWIb2FJV4qX40XkzV4ncz2yGI8VCFzDZ15E9SOvSsXEWvJGkintzqxmZECeVXPhwx15T1H51oorqZtTLREHwlrKwMbjSJ06+1EX1k5xM9zuOmvbaksCP8/lTpd/mQyMUg6rAM7jfSgsYBEReRJ4dYJEjsOlKq8IAWLlShJ2JmByGtKoN33OjCza9VNrjFw+NfH/zOfmO8sBz7mgEeIIgnkN9u3OiuOX1GKvL/AFeK+gBJ+Y8hQl1SqByhhiQMwK6gSdDB2NNiT3OcPjROCBxHgsZgEmTAH4AUAmKYtHhlRIGZgRuYEyOZ703EHdrRKKxAjMRMKDtJ7nSpcDLLbMk+bQgmRyjRu9A6mflbKwVCOu4Vbu5lBCgggCrLSaj89vercJw64yjw7bsNpAMfapthnBKsChAB1GvbQ70KduJ1AKq1YuoNfthiQQCPt7VsWPhPyLcLKGMBVETrsJmKXA8EGvIHZY31gZiP6QOc9BR/xxcUNaUKFOryAARBgbe9S9g1IdiWCrVzCvs6AqC4VwO0gHl7iKDRop8ZigSM7AGIHt0+tVs0ozgFgpAPYttP3qiSe5RK4wSSL+5MMW1IEnkB+QoNr9wMR4TBF3Yq0gdYqu9dZrTZEYkAzlkwvMmTsJiqOAWiuc6jTL+tMD7nMc7ZCqIefc0rTTPqR9CRp2qxTEjqP0psOknKoJOkDXWa1/8AwTmYYGDByq5gjUgkAiaz2nadQo3PMxnUcwdf9eboNftRfDsC11wsNlHzFQWgewqCWVYAkH6kfv3rqPha9ZS2wzDPm82Y5dhoAekVbihM8j6gkTLxHDrBZktZgwjN4kz5gx0DAbRr61z7cv0ovFYxmuPckgknnGnT6UAMYsSA2Xr+knWpUH6k/igt2jXG1EH1/wAdae/eABOYA8sxgT7A1VxC41u4U0OUjaDynflQ/FMJcLKcvlZQywy6g8/2KsLdTkf5VBip5hFq3cFrxCRcWSPIR5SBIn1oqwY5RIPtIqOHtAIF6DWtaxwR2gkgGJIyuxE7SFUxNJnqb48eg/I+pm5Y3BPoJj1rQ4TgDcuAQSo1aI296pbCCSrDVWI56ex1+tdN8KPaVWkw2aGkH1EadKH4W5sz0pYfcExuGseIbSr4ZABPMwQZ5mIgfWmrJxN9muM5kFmMjb2pqyqovG3+UC+KLROJxsTIvu2h6M2ncVncCxkZrVwnI+xgnI4GhHPWYIrpeNW1XFYomPNeubn/AJGfSuct4UKSAdQcyHT/AOprov6nnH4+yo0L4ziHsotm2WVic15hIhholsN0XUk7EkdKjgWaCrklx1JMjlBPKi7+KN0DPr5QsabDSD+tB27Q0k/L8pnWOY71F8VOrHgGJtwZ2XDsQA+HDABCrLkI0kwQfrz71p/EvCAQLlpVDqIZRAzKT35g/ia4zEYsuw82qjTKIH72rfxvFheVLj623XwroG6mZDAdOftUAEGxB1JYFY/w5gku3BccpkX5FlfMx3MTMCqPie+t3K1pRkQlWgahp/qG8EDSuf8ACFtjlM+YkMD9COnWtL/yQzBgBLDLdB+V/wDl2P5602tmubDEQwfszm8RJdwJzZNDO3PT1obhHEIYrdZjbuAK+pMbw4HUfqK2sPhwjMx1nvNZX8GFZgDEnMh6ETofrWgNCpzZ/jlyGHswnHs1mybaZvEua3GAIypuqg/8tyegA61Tw0FSQ5JLAFSSSI6CtFsYbgXPyUCDyA5dxQa2BGXMMoMr1HYdam+Klp8cY2Dqbmrw2RdWN5511XwtiAWu25Gj5h3B0P3H3ri8PisjTJGm+n51fwPiIs3hcJ0OjDNJyn9zWZSxN8jBuBNj4kS2lwFHUC7rrPlJ/q20U7+tauEx1nD2B4Z8RQwDkSSM39TfvoK5fiN62yeE7K7WyMjCPMvQ9Y3HSTQ+CxoRtwwIhhyIP7kUyCVAMhcYrkyHHLJXPmaSfMGGzA7EdjXO8QtkZCRuo+2kV0OMfPbVJDKp8smCB07jnQnFcOCgA1KwRHPrWicTL5GPcH+IsEv8Qi5882hlfKhOa2o0P/YfL7g8qBxwe/eLMMgbRQdgqiFUe3TmTR/D77W3zISA4OsbTuNqlfRWESJ3Go0PKKCZkvxFK2TzJ8MEhQBBBAK9I7V2/wAP4oePdtyNQp9xIOvoRXDWb2Vg068yCN470Xw3iIt3hezSZMgkajnp+9qh0sTp2BGs3/ilba3UcXFHiDKZkgEaZjHLlR+Gx9ixZTwjnGeHfmCf6iD15ctK5zimItspRmDFDmttpqrSSp9DB+tD4DHqjGSpVhDLI1HL3HKpolQIKgruXYuwyuQxkkyD/cDsw9aaq1xBcIuhy6L1idvSnqhc6xdSPxjbjFXzH/v3OXU1niyNAV5dBXSfEeHP8ViDpHivrI61lC2TtBjoRVFuZyYsa6g39CY9m2CzAgaco/c0+IXyZuh3gVqiyeQ+9R8I7R7SKW0YxL79wFbYAHlGvaoBSLhTlM/5/KtTwDzgepFM2GI80DpMj2p7y/EvuAlJDabDp9vxqrDjylu45VppZOpGo6z0qK2JEDL6TS2i8Q9zMxOmXT5qu8IFssa/vnRi2c2ggn3/AEpG1rEiZjn+lG0fiX3MrC25zGPl022+tTxi+TN94GnetS7Zy6lhz2mnNtYkPMdqNpPiWquZ3gzb+UTE7ChrC+UvrvvzNbFhVYxJHt21/KlfRFgSfoIphoPjU1zMbGJGWB83b7elXiwM2X8h+NbBwqROfkTy+3eqbdtWMSR6gfbWjeSMS3d+pjYW1JbQeXTYfT0pXkhAw01rbu2FUkT9v871EYPMBMR++9G8nwCu5krbhVkbjb97VF7XnCxvHv8A6rVFkGBp1Ap2w+skiQD6jtvRvGcK+4ClqZETH7FUYZCQxOw0+n7Fa62xEyadbQJjUc6NoeFffuZOJQgKe+/796vWz5ssfT/NaDWgJE7b/UCna2oEyYo2jGJf+QPg1seOoIEKy6e/+qVbXBsFnv21XcuoMwO870qYBPUlmx4uGMK+IjGJxAga3X3mP91nWzAIgd4B26k1r/FGAv8AjYi5lIteOYJG7Ecp7c9qBtcJxL2rl5UbwlCkyD5umXTzRrrSKG4kyLoP1BLC5TqBsYg8v05+9Ra1qZUZdNZPfXqKv4Ng791stoSwVs3QKBqNdJqvBcOu3jltozHUQJMEQJPLn9qjQy9xzHvIzHRRz0J1+mm/WmfVMsCeX+CelHfEHCL9q6PETKzjMcusnQQCO86Vfxb4fxKpZd7eQEBFCg+UTMv0Jo1MYyrxyOZjAQCI9egJ6me32qWHzA7A+X6Tp9Na0E+GMW9o3ltvk3O0tGkhJk0uF8CxL5raWzDAZ2ggDL5gMx2noO1PQw8y0TY4/mZ2HkMMoBJ2AGse+2lUtbPzQoX2jTtPetz4e+G8Y7soQ2/LBe4pAgyCFPX0oBeBX/EFnw3NwycsREaSZ0G060aGIZkJqxBbsvAEBjpBgfc+1Qe4VEEj0kc+nMmui+I/h29h1t3GUQVUHKG8hEfN315dKF4N8NYjEBmt29F0IcRJP9pbbrIp6mHnUi7Ey7TaiDJJjlqTt9qfEWzmgtGUkfTr6xNE2fh3FOwCWnLa9oI6kwJNW8R4VifFIe0/iHWI3J6RpSKGX5VurEFF1iOcagMQu+8R0iq0DJJMb8spk/j0rp+L/DeJtYTK9tcqMWJRpMGZJj2rB4fwe7fupaTR2EyZgaT+VAUyRkUgtYlGKLExosGCIWRr9TrUkc5CuVdhrHPXTSjeLcJvYe74dySWkh/7u/eKnwvBXQl0Gy7I6jzEMIyzOUwfNqKRBhutA3MlAQZIgen2HSp3ULEnQRMg6EevWoCwzuq2wSS0ARrPSPb8a1OO4K+bitcsPbZgFJjQkbnTQe9PUxnILqZuuUknQGCwGx3+lMoMgCCTpA5naa6X4e4FfvYW74RX5tVZTJ6wTpyoDAfCeIuOqi26ydSRGQA8zT1MkZko8jiZj2j5pIBXcHkdjy7UhbfKCZCsSFPUgagx6it/ivwdiUcyMwMnOusnlPMTQuL4Fet4dGIbKxY5SraMuk7cwaZQxjKpAoiFfANoti0gSFJJgbRsSfWfpSrW/wD51w28Lvi5SLRB80iDB2iZpVrjFCeT85w2Tieh4y0rLDAEaaEAjccjT5AIWBEbcvpT0q0nGepGzYVR5VVfQAfhT2rCKxKqoJ3IAE+tKlRCzzLCgO4FOVFKlRFFFMFHSlSohEu1RtoN4E9ee/WmpUQHUkyg6ESO/tTxSpUQiG9OVHSlSohGIqrD4dFnKqj0AH4U9KiP6j3LKtGZQY6gGpFRA0pUqITFOEtjGBhbQHeQomYOsxW0bYI1APqKalSmuU/+f6klQAQAB6VKlSpzGR6UmUEQQIpUqIRgImKVKlTiM//Z"/>
          <p:cNvSpPr>
            <a:spLocks noChangeAspect="1" noChangeArrowheads="1"/>
          </p:cNvSpPr>
          <p:nvPr/>
        </p:nvSpPr>
        <p:spPr bwMode="auto">
          <a:xfrm>
            <a:off x="155575" y="-647700"/>
            <a:ext cx="2381250" cy="13620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 name="Picture 10" descr="C:\Users\Galateia\Desktop\images.jpg"/>
          <p:cNvPicPr/>
          <p:nvPr/>
        </p:nvPicPr>
        <p:blipFill>
          <a:blip r:embed="rId4"/>
          <a:srcRect/>
          <a:stretch>
            <a:fillRect/>
          </a:stretch>
        </p:blipFill>
        <p:spPr bwMode="auto">
          <a:xfrm>
            <a:off x="142844" y="2643182"/>
            <a:ext cx="2286016" cy="1428760"/>
          </a:xfrm>
          <a:prstGeom prst="rect">
            <a:avLst/>
          </a:prstGeom>
          <a:noFill/>
          <a:ln w="9525">
            <a:noFill/>
            <a:miter lim="800000"/>
            <a:headEnd/>
            <a:tailEnd/>
          </a:ln>
        </p:spPr>
      </p:pic>
      <p:sp>
        <p:nvSpPr>
          <p:cNvPr id="27653" name="AutoShape 5" descr="https://outlook.office.com/owa/service.svc/s/GetAttachmentThumbnail?id=AAMkADlhNzJjNGVkLTdlNzYtNDljNS04ZDRhLTI5Yjc5Y2ZjY2RjZABGAAAAAAChpqc8TVWpT6YhFDDGn%2FleBwBTaPEGFu4qTqx4I6kMpWzYAAAAAAEMAABTaPEGFu4qTqx4I6kMpWzYAABynZdEAAABEgAQAOPotw5YOoRIulWR74FHgHk%3D&amp;thumbnailType=2&amp;X-OWA-CANARY=D_H_2l1cMUyGGuDsAiq6TFDM2MsvkdMY8Ls03RIjGvrae56XPku11E45cD0zYzgfl-rhPTbhM6w."/>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7654" name="Picture 6"/>
          <p:cNvPicPr>
            <a:picLocks noChangeAspect="1" noChangeArrowheads="1"/>
          </p:cNvPicPr>
          <p:nvPr/>
        </p:nvPicPr>
        <p:blipFill>
          <a:blip r:embed="rId5" cstate="print"/>
          <a:srcRect/>
          <a:stretch>
            <a:fillRect/>
          </a:stretch>
        </p:blipFill>
        <p:spPr bwMode="auto">
          <a:xfrm>
            <a:off x="7072330" y="1071546"/>
            <a:ext cx="2000264" cy="15001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600" dirty="0"/>
              <a:t>Αξιοποίηση των πολιτιστικών αγαθών</a:t>
            </a:r>
            <a:br>
              <a:rPr lang="el-GR" sz="3600" dirty="0"/>
            </a:br>
            <a:r>
              <a:rPr lang="el-GR" sz="3600" dirty="0"/>
              <a:t>Το Δίκαιο της Διανοητικής Ιδιοκτησίας </a:t>
            </a:r>
            <a:endParaRPr lang="en-US" sz="3600"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600" dirty="0"/>
              <a:t>Αξιοποίηση των πολιτιστικών αγαθών</a:t>
            </a:r>
            <a:br>
              <a:rPr lang="el-GR" sz="3600" dirty="0"/>
            </a:br>
            <a:r>
              <a:rPr lang="el-GR" sz="3600" dirty="0"/>
              <a:t>Η ανάδειξη της πολιτιστικής κληρονομιάς</a:t>
            </a:r>
            <a:endParaRPr lang="en-US" sz="3600" dirty="0"/>
          </a:p>
        </p:txBody>
      </p:sp>
      <p:sp>
        <p:nvSpPr>
          <p:cNvPr id="3" name="Content Placeholder 2"/>
          <p:cNvSpPr>
            <a:spLocks noGrp="1"/>
          </p:cNvSpPr>
          <p:nvPr>
            <p:ph sz="half" idx="1"/>
          </p:nvPr>
        </p:nvSpPr>
        <p:spPr>
          <a:xfrm>
            <a:off x="357158" y="1500174"/>
            <a:ext cx="4714908" cy="5357826"/>
          </a:xfrm>
        </p:spPr>
        <p:txBody>
          <a:bodyPr>
            <a:normAutofit fontScale="70000" lnSpcReduction="20000"/>
          </a:bodyPr>
          <a:lstStyle/>
          <a:p>
            <a:r>
              <a:rPr lang="el-GR" dirty="0"/>
              <a:t>Νησί </a:t>
            </a:r>
            <a:r>
              <a:rPr lang="en-US" dirty="0" err="1"/>
              <a:t>Taquile</a:t>
            </a:r>
            <a:r>
              <a:rPr lang="en-US" dirty="0"/>
              <a:t>, </a:t>
            </a:r>
            <a:r>
              <a:rPr lang="el-GR" dirty="0"/>
              <a:t>λίμνη </a:t>
            </a:r>
            <a:r>
              <a:rPr lang="en-US" dirty="0"/>
              <a:t>Titicaca</a:t>
            </a:r>
            <a:r>
              <a:rPr lang="el-GR" dirty="0"/>
              <a:t> (σύνορα Περού Βολιβίας) φημισμένου για την υφαντική του παράδοση.</a:t>
            </a:r>
          </a:p>
          <a:p>
            <a:r>
              <a:rPr lang="el-GR" dirty="0"/>
              <a:t>Το νησί δέχεται πλήθος επισκεπτών και η τοπική κοινωνία έχει καταστεί τουριστικός προορισμός με σημαντικά οφέλη για την τοπική κοινωνία. Σύμφωνα με </a:t>
            </a:r>
            <a:r>
              <a:rPr lang="el-GR" u="sng" dirty="0"/>
              <a:t>δημοσιεύματα η ανάπτυξη του τουρισμού έχει σταματήσει τη μετανάστευση, τον αναλφαβητισμό και τη φτώχεια</a:t>
            </a:r>
            <a:r>
              <a:rPr lang="el-GR" dirty="0"/>
              <a:t>. Η νεότερη γενιά αντιλαμβάνεται τη σημασία της πολιτιστικής κληρονομιάς και φροντίζει για την αναβίωση των εθίμων και των παραδόσεων</a:t>
            </a:r>
            <a:r>
              <a:rPr lang="el-GR" dirty="0" smtClean="0"/>
              <a:t>.</a:t>
            </a:r>
          </a:p>
          <a:p>
            <a:pPr>
              <a:buNone/>
            </a:pPr>
            <a:r>
              <a:rPr lang="el-GR" dirty="0"/>
              <a:t>	</a:t>
            </a:r>
            <a:r>
              <a:rPr lang="el-GR" sz="2200" dirty="0"/>
              <a:t>(</a:t>
            </a:r>
            <a:r>
              <a:rPr lang="el-GR" sz="2200" i="1" dirty="0"/>
              <a:t>ωστόσο οι κάτοικοι του νησιού είναι υποχρεωμένοι από το νόμο να φορούν τις παραδοσιακές τους ενδυμασίες και να ακολουθούν τον παραδοσιακό τρόπο ζωής όσον αφορά τα παραδοσιακά επαγγέλματα και τον τρόπο ανοικοδόμησης των κτηρίων</a:t>
            </a:r>
            <a:r>
              <a:rPr lang="el-GR" sz="2200" dirty="0"/>
              <a:t>) </a:t>
            </a:r>
            <a:endParaRPr lang="en-US" sz="2200" dirty="0"/>
          </a:p>
          <a:p>
            <a:endParaRPr lang="en-US" dirty="0"/>
          </a:p>
        </p:txBody>
      </p:sp>
      <p:pic>
        <p:nvPicPr>
          <p:cNvPr id="5" name="Content Placeholder 4" descr="https://apa-blog-images.s3-us-west-2.amazonaws.com/user-images/1452004556965/shutterstock-193781435_main_1452004562941.jpeg"/>
          <p:cNvPicPr>
            <a:picLocks noGrp="1"/>
          </p:cNvPicPr>
          <p:nvPr>
            <p:ph sz="half" idx="2"/>
          </p:nvPr>
        </p:nvPicPr>
        <p:blipFill>
          <a:blip r:embed="rId2"/>
          <a:srcRect/>
          <a:stretch>
            <a:fillRect/>
          </a:stretch>
        </p:blipFill>
        <p:spPr bwMode="auto">
          <a:xfrm>
            <a:off x="5072066" y="2000240"/>
            <a:ext cx="3924328" cy="321471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Συμπεράσματα</a:t>
            </a:r>
            <a:endParaRPr lang="en-US" dirty="0"/>
          </a:p>
        </p:txBody>
      </p:sp>
      <p:sp>
        <p:nvSpPr>
          <p:cNvPr id="3" name="Content Placeholder 2"/>
          <p:cNvSpPr>
            <a:spLocks noGrp="1"/>
          </p:cNvSpPr>
          <p:nvPr>
            <p:ph idx="1"/>
          </p:nvPr>
        </p:nvSpPr>
        <p:spPr>
          <a:xfrm>
            <a:off x="428596" y="1357298"/>
            <a:ext cx="8229600" cy="4757758"/>
          </a:xfrm>
        </p:spPr>
        <p:txBody>
          <a:bodyPr>
            <a:normAutofit fontScale="47500" lnSpcReduction="20000"/>
          </a:bodyPr>
          <a:lstStyle/>
          <a:p>
            <a:r>
              <a:rPr lang="el-GR" sz="3800" dirty="0" smtClean="0"/>
              <a:t>Επαναφέροντας την υφαντική τέχνη στο επίκεντρο της πολιτιστικής κληρονομίας και δημιουργώντας νέα έργα τα οποία βασίζονται στα παραδοσιακά και προστατεύονται με το δίκαιο της Διανοητικής Ιδιοκτησίας μπορεί να αναδειχθεί σημαντικά το σύγχρονο παραγωγικό πεδίο</a:t>
            </a:r>
          </a:p>
          <a:p>
            <a:r>
              <a:rPr lang="el-GR" sz="3800" dirty="0" smtClean="0"/>
              <a:t>Νέα πολιτιστικά αγαθά τα οποία βασίζονται στην παράδοση και προστατεύονται με το δίκαιο της διανοητικής ιδιοκτησίας, έχουν οικονομική και πολιτιστική σημασία και μπορούν να χρησιμοποιηθούν στον τουρισμό, το θέαμα, τη μόδα και τη γαστρονομία</a:t>
            </a:r>
          </a:p>
          <a:p>
            <a:r>
              <a:rPr lang="el-GR" sz="3800" dirty="0" smtClean="0"/>
              <a:t>Τα οφέλη είναι πολιτιστικά, οικονομικά, κοινωνικά, πολιτικά</a:t>
            </a:r>
          </a:p>
          <a:p>
            <a:r>
              <a:rPr lang="el-GR" sz="3800" dirty="0" smtClean="0"/>
              <a:t>Ωστόσο πρέπει να γίνει κατανοητός ο ουσιαστικός ρόλος που διαδραματίζουν οι τοπικές κοινωνίες, καθώς και οι φορείς στις διαδικασίες διαφύλαξης και μετάδοσης της πολιτιστικής κληρονομιάς. Χωρίς την ενεργό συμμετοχή και κινητοποίηση των τοπικών κοινωνιών και των φορέων, είναι πιθανό ότι η διαφύλαξη της άυλης κληρονομιάς θα αποτελέσει μια επιφανειακή άσκηση και γραφειοκρατική εργασία για τους κρατικούς εμπειρογνώμονες με περιορισμένο αντίκτυπο στον τοπικό κοινωνικό ιστό</a:t>
            </a:r>
          </a:p>
          <a:p>
            <a:r>
              <a:rPr lang="el-GR" sz="3800" dirty="0" smtClean="0"/>
              <a:t>Η προστασία των πολιτιστικών παραδόσεων μέσω π.χ. σωματείων που έχουν σκοπό την προστασία τους καθώς και ερευνητικών, μουσειακών, εκπαιδευτικών ή επιχειρηματικών προγραμμάτων, πρέπει να συμβάλλει στην τοπική ανάπτυξη με τρόπο που να σέβεται και να υπηρετεί τις ανάγκες της τοπικής κοινότητας</a:t>
            </a:r>
          </a:p>
          <a:p>
            <a:endParaRPr lang="el-GR" dirty="0" smtClean="0"/>
          </a:p>
          <a:p>
            <a:endParaRPr lang="en-US" dirty="0" smtClean="0"/>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p:cNvSpPr>
          <p:nvPr>
            <p:ph type="ctrTitle"/>
          </p:nvPr>
        </p:nvSpPr>
        <p:spPr>
          <a:xfrm>
            <a:off x="4572000" y="1928802"/>
            <a:ext cx="4572000" cy="1285884"/>
          </a:xfrm>
        </p:spPr>
        <p:txBody>
          <a:bodyPr>
            <a:normAutofit fontScale="90000"/>
          </a:bodyPr>
          <a:lstStyle/>
          <a:p>
            <a:pPr eaLnBrk="1" hangingPunct="1"/>
            <a:r>
              <a:rPr lang="en-US" altLang="en-US" sz="3200" dirty="0"/>
              <a:t/>
            </a:r>
            <a:br>
              <a:rPr lang="en-US" altLang="en-US" sz="3200" dirty="0"/>
            </a:br>
            <a:r>
              <a:rPr lang="en-US" altLang="en-US" sz="3200" dirty="0"/>
              <a:t> </a:t>
            </a:r>
            <a:r>
              <a:rPr lang="el-GR" altLang="en-US" sz="3200" dirty="0"/>
              <a:t/>
            </a:r>
            <a:br>
              <a:rPr lang="el-GR" altLang="en-US" sz="3200" dirty="0"/>
            </a:br>
            <a:r>
              <a:rPr lang="el-GR" altLang="en-US" sz="3200" dirty="0"/>
              <a:t>Ευχαριστώ για </a:t>
            </a:r>
            <a:r>
              <a:rPr lang="en-US" altLang="en-US" sz="3200" dirty="0" smtClean="0"/>
              <a:t/>
            </a:r>
            <a:br>
              <a:rPr lang="en-US" altLang="en-US" sz="3200" dirty="0" smtClean="0"/>
            </a:br>
            <a:r>
              <a:rPr lang="el-GR" altLang="en-US" sz="3200" dirty="0" smtClean="0"/>
              <a:t>την </a:t>
            </a:r>
            <a:r>
              <a:rPr lang="el-GR" altLang="en-US" sz="3200" dirty="0"/>
              <a:t>προσοχή σας.</a:t>
            </a:r>
            <a:r>
              <a:rPr lang="en-US" altLang="en-US" sz="3200" dirty="0"/>
              <a:t/>
            </a:r>
            <a:br>
              <a:rPr lang="en-US" altLang="en-US" sz="3200" dirty="0"/>
            </a:br>
            <a:endParaRPr lang="en-US" altLang="en-US" sz="3200" dirty="0"/>
          </a:p>
        </p:txBody>
      </p:sp>
      <p:sp>
        <p:nvSpPr>
          <p:cNvPr id="48131" name="Rectangle 3"/>
          <p:cNvSpPr>
            <a:spLocks noGrp="1"/>
          </p:cNvSpPr>
          <p:nvPr>
            <p:ph type="subTitle" idx="1"/>
          </p:nvPr>
        </p:nvSpPr>
        <p:spPr>
          <a:xfrm>
            <a:off x="1285852" y="4572000"/>
            <a:ext cx="6400800" cy="2286000"/>
          </a:xfrm>
        </p:spPr>
        <p:txBody>
          <a:bodyPr/>
          <a:lstStyle/>
          <a:p>
            <a:pPr algn="l" eaLnBrk="1" hangingPunct="1">
              <a:lnSpc>
                <a:spcPct val="90000"/>
              </a:lnSpc>
            </a:pPr>
            <a:r>
              <a:rPr lang="en-US" altLang="en-US" sz="2400" dirty="0">
                <a:solidFill>
                  <a:schemeClr val="tx1"/>
                </a:solidFill>
              </a:rPr>
              <a:t>e-mail address:</a:t>
            </a:r>
            <a:r>
              <a:rPr lang="en-US" altLang="en-US" sz="2400" i="1" dirty="0">
                <a:solidFill>
                  <a:schemeClr val="tx1"/>
                </a:solidFill>
              </a:rPr>
              <a:t> 	ap@aplawfirm.gr    </a:t>
            </a:r>
            <a:endParaRPr lang="el-GR" altLang="en-US" sz="2400" i="1" dirty="0">
              <a:solidFill>
                <a:schemeClr val="tx1"/>
              </a:solidFill>
            </a:endParaRPr>
          </a:p>
          <a:p>
            <a:pPr algn="l" eaLnBrk="1" hangingPunct="1">
              <a:lnSpc>
                <a:spcPct val="90000"/>
              </a:lnSpc>
            </a:pPr>
            <a:r>
              <a:rPr lang="en-US" altLang="en-US" sz="2400" dirty="0" err="1">
                <a:solidFill>
                  <a:schemeClr val="tx1"/>
                </a:solidFill>
              </a:rPr>
              <a:t>url</a:t>
            </a:r>
            <a:r>
              <a:rPr lang="en-US" altLang="en-US" sz="2400" dirty="0">
                <a:solidFill>
                  <a:schemeClr val="tx1"/>
                </a:solidFill>
              </a:rPr>
              <a:t>:</a:t>
            </a:r>
            <a:r>
              <a:rPr lang="el-GR" altLang="en-US" sz="2400" dirty="0">
                <a:solidFill>
                  <a:schemeClr val="tx1"/>
                </a:solidFill>
              </a:rPr>
              <a:t>     </a:t>
            </a:r>
            <a:r>
              <a:rPr lang="en-US" altLang="en-US" sz="2400" dirty="0">
                <a:solidFill>
                  <a:schemeClr val="tx1"/>
                </a:solidFill>
                <a:hlinkClick r:id="rId2"/>
              </a:rPr>
              <a:t>www.aplawfirm.gr</a:t>
            </a:r>
            <a:r>
              <a:rPr lang="en-US" altLang="en-US" sz="2400" dirty="0">
                <a:solidFill>
                  <a:schemeClr val="tx1"/>
                </a:solidFill>
              </a:rPr>
              <a:t> </a:t>
            </a:r>
          </a:p>
          <a:p>
            <a:pPr algn="l" eaLnBrk="1" hangingPunct="1">
              <a:lnSpc>
                <a:spcPct val="90000"/>
              </a:lnSpc>
            </a:pPr>
            <a:r>
              <a:rPr lang="en-US" altLang="en-US" sz="2400" dirty="0" err="1">
                <a:solidFill>
                  <a:schemeClr val="tx1"/>
                </a:solidFill>
              </a:rPr>
              <a:t>tel</a:t>
            </a:r>
            <a:r>
              <a:rPr lang="el-GR" altLang="en-US" sz="2400" dirty="0">
                <a:solidFill>
                  <a:schemeClr val="tx1"/>
                </a:solidFill>
              </a:rPr>
              <a:t>.:  </a:t>
            </a:r>
            <a:r>
              <a:rPr lang="en-US" altLang="en-US" sz="2400" dirty="0">
                <a:solidFill>
                  <a:schemeClr val="tx1"/>
                </a:solidFill>
              </a:rPr>
              <a:t>  </a:t>
            </a:r>
            <a:r>
              <a:rPr lang="el-GR" altLang="en-US" sz="2400" dirty="0">
                <a:solidFill>
                  <a:schemeClr val="tx1"/>
                </a:solidFill>
              </a:rPr>
              <a:t>210 3633662</a:t>
            </a:r>
            <a:endParaRPr lang="en-US" altLang="en-US" sz="2400" dirty="0">
              <a:solidFill>
                <a:schemeClr val="tx1"/>
              </a:solidFill>
            </a:endParaRPr>
          </a:p>
          <a:p>
            <a:pPr algn="l" eaLnBrk="1" hangingPunct="1">
              <a:lnSpc>
                <a:spcPct val="90000"/>
              </a:lnSpc>
            </a:pPr>
            <a:r>
              <a:rPr lang="en-US" altLang="en-US" sz="2400" dirty="0">
                <a:solidFill>
                  <a:schemeClr val="tx1"/>
                </a:solidFill>
              </a:rPr>
              <a:t>fax:     210 3643348</a:t>
            </a:r>
          </a:p>
          <a:p>
            <a:pPr eaLnBrk="1" hangingPunct="1">
              <a:lnSpc>
                <a:spcPct val="90000"/>
              </a:lnSpc>
            </a:pPr>
            <a:endParaRPr lang="en-US" altLang="en-US" sz="2400" dirty="0">
              <a:solidFill>
                <a:schemeClr val="tx1"/>
              </a:solidFill>
            </a:endParaRPr>
          </a:p>
        </p:txBody>
      </p:sp>
      <p:sp>
        <p:nvSpPr>
          <p:cNvPr id="4" name="3 - Θέση αριθμού διαφάνειας"/>
          <p:cNvSpPr>
            <a:spLocks noGrp="1"/>
          </p:cNvSpPr>
          <p:nvPr>
            <p:ph type="sldNum" sz="quarter" idx="12"/>
          </p:nvPr>
        </p:nvSpPr>
        <p:spPr/>
        <p:txBody>
          <a:bodyPr/>
          <a:lstStyle/>
          <a:p>
            <a:pPr>
              <a:defRPr/>
            </a:pPr>
            <a:fld id="{996E5AC3-34CE-401A-9A9F-F10853802297}" type="slidenum">
              <a:rPr lang="en-US" smtClean="0"/>
              <a:pPr>
                <a:defRPr/>
              </a:pPr>
              <a:t>23</a:t>
            </a:fld>
            <a:endParaRPr lang="en-US"/>
          </a:p>
        </p:txBody>
      </p:sp>
      <p:pic>
        <p:nvPicPr>
          <p:cNvPr id="39938" name="Picture 2" descr="http://www.lovegreece.com/wp-content/uploads/2016/05/arxaiologikomouseio-565x450.jpg"/>
          <p:cNvPicPr>
            <a:picLocks noChangeAspect="1" noChangeArrowheads="1"/>
          </p:cNvPicPr>
          <p:nvPr/>
        </p:nvPicPr>
        <p:blipFill>
          <a:blip r:embed="rId3"/>
          <a:srcRect/>
          <a:stretch>
            <a:fillRect/>
          </a:stretch>
        </p:blipFill>
        <p:spPr bwMode="auto">
          <a:xfrm>
            <a:off x="357158" y="571480"/>
            <a:ext cx="4395025" cy="3500462"/>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Δομή Παρουσίασης</a:t>
            </a:r>
            <a:endParaRPr lang="en-US" dirty="0"/>
          </a:p>
        </p:txBody>
      </p:sp>
      <p:sp>
        <p:nvSpPr>
          <p:cNvPr id="3" name="Content Placeholder 2"/>
          <p:cNvSpPr>
            <a:spLocks noGrp="1"/>
          </p:cNvSpPr>
          <p:nvPr>
            <p:ph idx="1"/>
          </p:nvPr>
        </p:nvSpPr>
        <p:spPr/>
        <p:txBody>
          <a:bodyPr>
            <a:normAutofit fontScale="85000" lnSpcReduction="10000"/>
          </a:bodyPr>
          <a:lstStyle/>
          <a:p>
            <a:pPr lvl="0">
              <a:buNone/>
            </a:pPr>
            <a:r>
              <a:rPr lang="el-GR" dirty="0" smtClean="0"/>
              <a:t>	</a:t>
            </a:r>
            <a:r>
              <a:rPr lang="el-GR" u="sng" dirty="0" smtClean="0"/>
              <a:t>ΚΕΦΑΛΑΙΟ Ι</a:t>
            </a:r>
            <a:r>
              <a:rPr lang="el-GR" dirty="0" smtClean="0"/>
              <a:t>: Η προστασία των πολιτιστικών αγαθών και των παραδοσιακών πολιτιστικών εκφράσεων</a:t>
            </a:r>
            <a:endParaRPr lang="en-US" dirty="0" smtClean="0"/>
          </a:p>
          <a:p>
            <a:pPr>
              <a:buNone/>
            </a:pPr>
            <a:r>
              <a:rPr lang="el-GR" dirty="0" smtClean="0"/>
              <a:t>	</a:t>
            </a:r>
          </a:p>
          <a:p>
            <a:pPr>
              <a:buNone/>
            </a:pPr>
            <a:r>
              <a:rPr lang="el-GR" dirty="0" smtClean="0"/>
              <a:t>	α) Προστασία με Διανοητική Ιδιοκτησία των μηχανημάτων, υφασμάτων, σχεδίων</a:t>
            </a:r>
          </a:p>
          <a:p>
            <a:pPr>
              <a:buNone/>
            </a:pPr>
            <a:endParaRPr lang="el-GR" dirty="0" smtClean="0"/>
          </a:p>
          <a:p>
            <a:pPr>
              <a:buNone/>
            </a:pPr>
            <a:r>
              <a:rPr lang="el-GR" dirty="0" smtClean="0"/>
              <a:t>	β) Η διατήρηση της Πολιτιστικής Κληρονομιάς</a:t>
            </a:r>
          </a:p>
          <a:p>
            <a:pPr>
              <a:buNone/>
            </a:pPr>
            <a:endParaRPr lang="en-US" dirty="0" smtClean="0"/>
          </a:p>
          <a:p>
            <a:pPr lvl="0">
              <a:buNone/>
            </a:pPr>
            <a:r>
              <a:rPr lang="el-GR" dirty="0" smtClean="0"/>
              <a:t>	</a:t>
            </a:r>
            <a:r>
              <a:rPr lang="el-GR" u="sng" dirty="0" smtClean="0"/>
              <a:t>ΚΕΦΑΛΑΙΟ ΙΙ</a:t>
            </a:r>
            <a:r>
              <a:rPr lang="el-GR" dirty="0" smtClean="0"/>
              <a:t>: Αξιοποίηση των πολιτιστικών αγαθών</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428604"/>
            <a:ext cx="8229600" cy="928694"/>
          </a:xfrm>
        </p:spPr>
        <p:txBody>
          <a:bodyPr/>
          <a:lstStyle/>
          <a:p>
            <a:r>
              <a:rPr lang="el-GR" u="sng" dirty="0" smtClean="0"/>
              <a:t>ΚΕΦΑΛΑΙΟ Ι</a:t>
            </a:r>
            <a:endParaRPr lang="en-US" dirty="0"/>
          </a:p>
        </p:txBody>
      </p:sp>
      <p:sp>
        <p:nvSpPr>
          <p:cNvPr id="3" name="Content Placeholder 2"/>
          <p:cNvSpPr>
            <a:spLocks noGrp="1"/>
          </p:cNvSpPr>
          <p:nvPr>
            <p:ph idx="1"/>
          </p:nvPr>
        </p:nvSpPr>
        <p:spPr/>
        <p:txBody>
          <a:bodyPr>
            <a:normAutofit fontScale="85000" lnSpcReduction="10000"/>
          </a:bodyPr>
          <a:lstStyle/>
          <a:p>
            <a:pPr lvl="0">
              <a:buNone/>
            </a:pPr>
            <a:r>
              <a:rPr lang="el-GR" dirty="0" smtClean="0"/>
              <a:t>	Η προστασία των πολιτιστικών αγαθών και των παραδοσιακών πολιτιστικών εκφράσεων</a:t>
            </a:r>
            <a:endParaRPr lang="en-US" dirty="0" smtClean="0"/>
          </a:p>
          <a:p>
            <a:pPr lvl="0">
              <a:buNone/>
            </a:pPr>
            <a:endParaRPr lang="en-US" dirty="0" smtClean="0"/>
          </a:p>
          <a:p>
            <a:pPr>
              <a:buNone/>
            </a:pPr>
            <a:r>
              <a:rPr lang="el-GR" dirty="0" smtClean="0"/>
              <a:t>	</a:t>
            </a:r>
            <a:r>
              <a:rPr lang="el-GR" b="1" dirty="0" smtClean="0"/>
              <a:t>α) Προστασία με το δίκαιο της Διανοητικής Ιδιοκτησίας των μηχανημάτων, υφασμάτων, σχεδίων</a:t>
            </a:r>
            <a:endParaRPr lang="en-US" b="1" dirty="0" smtClean="0"/>
          </a:p>
          <a:p>
            <a:pPr>
              <a:buNone/>
            </a:pPr>
            <a:endParaRPr lang="el-GR" b="1" dirty="0" smtClean="0"/>
          </a:p>
          <a:p>
            <a:pPr>
              <a:buNone/>
            </a:pPr>
            <a:r>
              <a:rPr lang="el-GR" b="1" dirty="0" smtClean="0"/>
              <a:t>	</a:t>
            </a:r>
            <a:r>
              <a:rPr lang="en-US" b="1" dirty="0" smtClean="0"/>
              <a:t>	(</a:t>
            </a:r>
            <a:r>
              <a:rPr lang="en-US" b="1" dirty="0" err="1" smtClean="0"/>
              <a:t>i</a:t>
            </a:r>
            <a:r>
              <a:rPr lang="en-US" b="1" dirty="0" smtClean="0"/>
              <a:t>)   </a:t>
            </a:r>
            <a:r>
              <a:rPr lang="el-GR" b="1" dirty="0" smtClean="0"/>
              <a:t>Πνευματική Ιδιοκτησία </a:t>
            </a:r>
            <a:r>
              <a:rPr lang="en-US" b="1" dirty="0" smtClean="0"/>
              <a:t>&amp; </a:t>
            </a:r>
            <a:r>
              <a:rPr lang="el-GR" b="1" dirty="0" smtClean="0"/>
              <a:t>υφαντά</a:t>
            </a:r>
          </a:p>
          <a:p>
            <a:pPr>
              <a:buNone/>
            </a:pPr>
            <a:r>
              <a:rPr lang="el-GR" b="1" dirty="0" smtClean="0"/>
              <a:t>	</a:t>
            </a:r>
            <a:r>
              <a:rPr lang="en-US" b="1" dirty="0" smtClean="0"/>
              <a:t>	</a:t>
            </a:r>
            <a:r>
              <a:rPr lang="el-GR" b="1" dirty="0" smtClean="0"/>
              <a:t>(</a:t>
            </a:r>
            <a:r>
              <a:rPr lang="en-US" b="1" dirty="0" smtClean="0"/>
              <a:t>ii)  </a:t>
            </a:r>
            <a:r>
              <a:rPr lang="el-GR" b="1" dirty="0" smtClean="0"/>
              <a:t>Διπλώματα ευρεσιτεχνίας </a:t>
            </a:r>
            <a:r>
              <a:rPr lang="en-US" b="1" dirty="0" smtClean="0"/>
              <a:t>&amp; </a:t>
            </a:r>
            <a:r>
              <a:rPr lang="el-GR" b="1" dirty="0" smtClean="0"/>
              <a:t>αργαλειός</a:t>
            </a:r>
          </a:p>
          <a:p>
            <a:pPr>
              <a:buNone/>
            </a:pPr>
            <a:r>
              <a:rPr lang="el-GR" b="1" dirty="0" smtClean="0"/>
              <a:t>	</a:t>
            </a:r>
            <a:r>
              <a:rPr lang="en-US" b="1" dirty="0" smtClean="0"/>
              <a:t>	</a:t>
            </a:r>
            <a:r>
              <a:rPr lang="el-GR" b="1" dirty="0" smtClean="0"/>
              <a:t>(</a:t>
            </a:r>
            <a:r>
              <a:rPr lang="en-US" b="1" dirty="0" smtClean="0"/>
              <a:t>iii</a:t>
            </a:r>
            <a:r>
              <a:rPr lang="el-GR" b="1" dirty="0" smtClean="0"/>
              <a:t>) Δίκαιο Σχεδίων </a:t>
            </a:r>
            <a:r>
              <a:rPr lang="en-US" b="1" dirty="0" smtClean="0"/>
              <a:t>&amp;</a:t>
            </a:r>
            <a:r>
              <a:rPr lang="el-GR" b="1" dirty="0" smtClean="0"/>
              <a:t> υφαντά</a:t>
            </a:r>
          </a:p>
          <a:p>
            <a:pPr>
              <a:buNone/>
            </a:pPr>
            <a:r>
              <a:rPr lang="el-GR" b="1" dirty="0" smtClean="0"/>
              <a:t>	</a:t>
            </a:r>
            <a:r>
              <a:rPr lang="en-US" b="1" dirty="0" smtClean="0"/>
              <a:t>	</a:t>
            </a:r>
            <a:r>
              <a:rPr lang="el-GR" b="1" dirty="0" smtClean="0"/>
              <a:t>(</a:t>
            </a:r>
            <a:r>
              <a:rPr lang="en-US" b="1" dirty="0" smtClean="0"/>
              <a:t>iv</a:t>
            </a:r>
            <a:r>
              <a:rPr lang="el-GR" b="1" dirty="0" smtClean="0"/>
              <a:t>) άλλες πιθανές μορφές προστασίας</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Πνευματική ιδιοκτησία</a:t>
            </a:r>
            <a:br>
              <a:rPr lang="el-GR" dirty="0"/>
            </a:br>
            <a:r>
              <a:rPr lang="el-GR" dirty="0"/>
              <a:t>υφαντά</a:t>
            </a:r>
            <a:endParaRPr lang="en-US" dirty="0"/>
          </a:p>
        </p:txBody>
      </p:sp>
      <p:sp>
        <p:nvSpPr>
          <p:cNvPr id="3" name="Content Placeholder 2"/>
          <p:cNvSpPr>
            <a:spLocks noGrp="1"/>
          </p:cNvSpPr>
          <p:nvPr>
            <p:ph idx="1"/>
          </p:nvPr>
        </p:nvSpPr>
        <p:spPr>
          <a:xfrm>
            <a:off x="457200" y="1600200"/>
            <a:ext cx="5186370" cy="4757758"/>
          </a:xfrm>
        </p:spPr>
        <p:txBody>
          <a:bodyPr>
            <a:normAutofit fontScale="55000" lnSpcReduction="20000"/>
          </a:bodyPr>
          <a:lstStyle/>
          <a:p>
            <a:r>
              <a:rPr lang="el-GR" dirty="0"/>
              <a:t>Τα σχέδια υφαντών εφόσον έχουν λάβει  συγκεκριμένη μορφή και διαθέτουν πρωτοτυπία δύνανται να προστατευτούν από το δίκαιο της πνευματικής </a:t>
            </a:r>
            <a:r>
              <a:rPr lang="el-GR" dirty="0" smtClean="0"/>
              <a:t>ιδιοκτησίας </a:t>
            </a:r>
            <a:r>
              <a:rPr lang="en-US" dirty="0" smtClean="0"/>
              <a:t>(</a:t>
            </a:r>
            <a:r>
              <a:rPr lang="el-GR" dirty="0"/>
              <a:t>άρθρο 2 του Ν.2121/93). Οι ιδέες δεν προστατεύονται-τα έργα πρέπει να φέρουν συγκεκριμένη μορφή.</a:t>
            </a:r>
          </a:p>
          <a:p>
            <a:endParaRPr lang="el-GR" dirty="0"/>
          </a:p>
          <a:p>
            <a:r>
              <a:rPr lang="el-GR" dirty="0"/>
              <a:t>Ο δημιουργός τους αποκτά ένα απόλυτο δικαίωμα </a:t>
            </a:r>
            <a:r>
              <a:rPr lang="en-US" dirty="0" err="1"/>
              <a:t>erga</a:t>
            </a:r>
            <a:r>
              <a:rPr lang="el-GR" dirty="0"/>
              <a:t> </a:t>
            </a:r>
            <a:r>
              <a:rPr lang="en-US" dirty="0" err="1"/>
              <a:t>omnes</a:t>
            </a:r>
            <a:r>
              <a:rPr lang="el-GR" dirty="0"/>
              <a:t> και αποκλειστική εξουσία πάνω στο έργο του. Μόνον αυτός μπορεί να επιτρέψει ή να απαγορεύσει την εκμετάλλευσή του.</a:t>
            </a:r>
          </a:p>
          <a:p>
            <a:endParaRPr lang="el-GR" dirty="0"/>
          </a:p>
          <a:p>
            <a:r>
              <a:rPr lang="el-GR" dirty="0"/>
              <a:t>Μεγάλη οικονομική σημασία για τον ίδιο τον δημιουργό ο οποίος ανταμείβεται για τη δημιουργική του προσπάθεια προκειμένου να συνεχίσει τη δημιουργική του δράση συμβάλλοντας στην  πολιτιστική ανάπτυξη της χώρας</a:t>
            </a:r>
            <a:endParaRPr lang="en-US" dirty="0"/>
          </a:p>
        </p:txBody>
      </p:sp>
      <p:pic>
        <p:nvPicPr>
          <p:cNvPr id="23554" name="Picture 2" descr="http://www.ecotourism-greece.com/public/uploads/activities_per_destination/ifanto%20lakonia.jpg"/>
          <p:cNvPicPr>
            <a:picLocks noChangeAspect="1" noChangeArrowheads="1"/>
          </p:cNvPicPr>
          <p:nvPr/>
        </p:nvPicPr>
        <p:blipFill>
          <a:blip r:embed="rId2"/>
          <a:srcRect/>
          <a:stretch>
            <a:fillRect/>
          </a:stretch>
        </p:blipFill>
        <p:spPr bwMode="auto">
          <a:xfrm>
            <a:off x="5572132" y="1571612"/>
            <a:ext cx="3038473" cy="4753601"/>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11222"/>
          </a:xfrm>
        </p:spPr>
        <p:txBody>
          <a:bodyPr>
            <a:normAutofit fontScale="90000"/>
          </a:bodyPr>
          <a:lstStyle/>
          <a:p>
            <a:r>
              <a:rPr lang="el-GR" dirty="0"/>
              <a:t>Πνευματική ιδιοκτησία </a:t>
            </a:r>
            <a:br>
              <a:rPr lang="el-GR" dirty="0"/>
            </a:br>
            <a:r>
              <a:rPr lang="el-GR" dirty="0"/>
              <a:t>εκφράσεις λαϊκής παράδοσης</a:t>
            </a:r>
            <a:endParaRPr lang="en-US" dirty="0"/>
          </a:p>
        </p:txBody>
      </p:sp>
      <p:sp>
        <p:nvSpPr>
          <p:cNvPr id="3" name="Content Placeholder 2"/>
          <p:cNvSpPr>
            <a:spLocks noGrp="1"/>
          </p:cNvSpPr>
          <p:nvPr>
            <p:ph idx="1"/>
          </p:nvPr>
        </p:nvSpPr>
        <p:spPr>
          <a:xfrm>
            <a:off x="357158" y="4143380"/>
            <a:ext cx="8501122" cy="2500330"/>
          </a:xfrm>
        </p:spPr>
        <p:txBody>
          <a:bodyPr>
            <a:normAutofit fontScale="62500" lnSpcReduction="20000"/>
          </a:bodyPr>
          <a:lstStyle/>
          <a:p>
            <a:r>
              <a:rPr lang="el-GR" dirty="0"/>
              <a:t>Οι εκφράσεις λαϊκής παράδοσης (τραγούδια, ποιήματα, παραμύθια, θρύλοι ή χοροί, μουσικές συνθέσεις, </a:t>
            </a:r>
            <a:r>
              <a:rPr lang="el-GR" dirty="0" smtClean="0"/>
              <a:t>κεντήματα ,</a:t>
            </a:r>
            <a:r>
              <a:rPr lang="el-GR" dirty="0"/>
              <a:t>χειροτεχνήματα, κεραμικά, τάπητες ή άλλες δημιουργίες της λαϊκής παράδοσης) </a:t>
            </a:r>
            <a:r>
              <a:rPr lang="el-GR" u="sng" dirty="0"/>
              <a:t>δεν προστατεύονται από τον </a:t>
            </a:r>
            <a:r>
              <a:rPr lang="el-GR" u="sng" dirty="0" smtClean="0"/>
              <a:t>Ν.2121/1993</a:t>
            </a:r>
            <a:r>
              <a:rPr lang="en-US" u="sng" dirty="0" smtClean="0"/>
              <a:t>, </a:t>
            </a:r>
            <a:r>
              <a:rPr lang="el-GR" u="sng" dirty="0" smtClean="0"/>
              <a:t>εφόσον </a:t>
            </a:r>
            <a:r>
              <a:rPr lang="el-GR" u="sng" dirty="0"/>
              <a:t>έχει παρέλθει η διάρκεια προστασίας τους </a:t>
            </a:r>
            <a:r>
              <a:rPr lang="el-GR" dirty="0"/>
              <a:t>(70 χρόνια από το τέλος τους έτους θανάτου του δημιουργού τους)</a:t>
            </a:r>
          </a:p>
          <a:p>
            <a:r>
              <a:rPr lang="el-GR" dirty="0" smtClean="0"/>
              <a:t>Οι </a:t>
            </a:r>
            <a:r>
              <a:rPr lang="el-GR" dirty="0"/>
              <a:t>συνήθως  απρόσωπες και ανώνυμες αυτές δημιουργίες συνιστούν την πολιτισμική μας κληρονομιά και μεταβιβάζονται από γενιά σε γενιά μέσα σε μια κοινωνική ομάδα, χωρίς να είναι δυνατό να προσδιοριστεί ο αρχικός δικαιούχος.</a:t>
            </a:r>
            <a:endParaRPr lang="en-US" dirty="0"/>
          </a:p>
          <a:p>
            <a:endParaRPr lang="en-US" dirty="0"/>
          </a:p>
        </p:txBody>
      </p:sp>
      <p:pic>
        <p:nvPicPr>
          <p:cNvPr id="25602" name="Picture 2" descr="https://metotoufekikaitilyra.files.wordpress.com/2010/01/paidia_stin_palia_kriti.jpg"/>
          <p:cNvPicPr>
            <a:picLocks noChangeAspect="1" noChangeArrowheads="1"/>
          </p:cNvPicPr>
          <p:nvPr/>
        </p:nvPicPr>
        <p:blipFill>
          <a:blip r:embed="rId2"/>
          <a:srcRect/>
          <a:stretch>
            <a:fillRect/>
          </a:stretch>
        </p:blipFill>
        <p:spPr bwMode="auto">
          <a:xfrm>
            <a:off x="2643174" y="1428736"/>
            <a:ext cx="3976682" cy="2529169"/>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14290"/>
            <a:ext cx="8229600" cy="582594"/>
          </a:xfrm>
        </p:spPr>
        <p:txBody>
          <a:bodyPr>
            <a:noAutofit/>
          </a:bodyPr>
          <a:lstStyle/>
          <a:p>
            <a:r>
              <a:rPr lang="el-GR" sz="2800" dirty="0"/>
              <a:t>Πνευματική ιδιοκτησία</a:t>
            </a:r>
            <a:r>
              <a:rPr lang="en-US" sz="2800" dirty="0"/>
              <a:t> - </a:t>
            </a:r>
            <a:r>
              <a:rPr lang="el-GR" sz="2800" dirty="0"/>
              <a:t>εκφράσεις λαϊκής παράδοσης</a:t>
            </a:r>
            <a:endParaRPr lang="en-US" sz="2800" dirty="0"/>
          </a:p>
        </p:txBody>
      </p:sp>
      <p:pic>
        <p:nvPicPr>
          <p:cNvPr id="4" name="Picture 2" descr="http://www.bibliohora.gr/userFiles/largeBookCovers/b167414.jpg"/>
          <p:cNvPicPr>
            <a:picLocks noGrp="1" noChangeAspect="1" noChangeArrowheads="1"/>
          </p:cNvPicPr>
          <p:nvPr>
            <p:ph idx="1"/>
          </p:nvPr>
        </p:nvPicPr>
        <p:blipFill>
          <a:blip r:embed="rId2"/>
          <a:srcRect/>
          <a:stretch>
            <a:fillRect/>
          </a:stretch>
        </p:blipFill>
        <p:spPr bwMode="auto">
          <a:xfrm>
            <a:off x="857224" y="1500174"/>
            <a:ext cx="1214446" cy="1654683"/>
          </a:xfrm>
          <a:prstGeom prst="rect">
            <a:avLst/>
          </a:prstGeom>
          <a:noFill/>
        </p:spPr>
      </p:pic>
      <p:sp>
        <p:nvSpPr>
          <p:cNvPr id="5" name="Rectangle 4"/>
          <p:cNvSpPr/>
          <p:nvPr/>
        </p:nvSpPr>
        <p:spPr>
          <a:xfrm>
            <a:off x="285720" y="1571612"/>
            <a:ext cx="8501122" cy="1477328"/>
          </a:xfrm>
          <a:prstGeom prst="rect">
            <a:avLst/>
          </a:prstGeom>
        </p:spPr>
        <p:txBody>
          <a:bodyPr wrap="square">
            <a:spAutoFit/>
          </a:bodyPr>
          <a:lstStyle/>
          <a:p>
            <a:pPr lvl="4"/>
            <a:r>
              <a:rPr lang="en-US" dirty="0" smtClean="0"/>
              <a:t>1</a:t>
            </a:r>
            <a:r>
              <a:rPr lang="en-US" dirty="0"/>
              <a:t>. </a:t>
            </a:r>
            <a:r>
              <a:rPr lang="el-GR" dirty="0"/>
              <a:t>Πνευματικό δικαίωμα επί της συλλογής έργων και στοιχείων (για παράδειγμα η δημιουργία ενός βιβλίου που περιλαμβάνει εικόνες από παραδοσιακά σχέδια που δεν προστατεύονται πλέον). Εδώ θα μπορούσε να εφαρμοστεί και το </a:t>
            </a:r>
            <a:r>
              <a:rPr lang="en-US" dirty="0"/>
              <a:t>sui generis </a:t>
            </a:r>
            <a:r>
              <a:rPr lang="el-GR" dirty="0"/>
              <a:t>δικαίωμα του κατασκευαστή βάσης δεδομένων</a:t>
            </a:r>
            <a:endParaRPr lang="en-US" dirty="0"/>
          </a:p>
        </p:txBody>
      </p:sp>
      <p:sp>
        <p:nvSpPr>
          <p:cNvPr id="7" name="Rectangle 6"/>
          <p:cNvSpPr/>
          <p:nvPr/>
        </p:nvSpPr>
        <p:spPr>
          <a:xfrm>
            <a:off x="571472" y="3286124"/>
            <a:ext cx="6000792" cy="1477328"/>
          </a:xfrm>
          <a:prstGeom prst="rect">
            <a:avLst/>
          </a:prstGeom>
        </p:spPr>
        <p:txBody>
          <a:bodyPr wrap="square">
            <a:spAutoFit/>
          </a:bodyPr>
          <a:lstStyle/>
          <a:p>
            <a:r>
              <a:rPr lang="en-US" dirty="0" smtClean="0"/>
              <a:t>2</a:t>
            </a:r>
            <a:r>
              <a:rPr lang="en-US" dirty="0"/>
              <a:t>. </a:t>
            </a:r>
            <a:r>
              <a:rPr lang="el-GR" dirty="0"/>
              <a:t>παράγωγα έργα, για παράδειγμα ένα υφιστάμενο σχέδιο παραδοσιακού χειροτεχνήματος (υφαντού) εξελίσσεται (με προσθήκες, αλλαγές χρωμάτων κλπ) </a:t>
            </a:r>
            <a:r>
              <a:rPr lang="el-GR" dirty="0" smtClean="0"/>
              <a:t>και </a:t>
            </a:r>
            <a:r>
              <a:rPr lang="el-GR" dirty="0"/>
              <a:t>δημιουργείται ένα νέο έργο στη βάση του υφιστάμενου κατά τρόπο που να παρουσιάζει πρωτοτυπία</a:t>
            </a:r>
            <a:endParaRPr lang="en-US" dirty="0"/>
          </a:p>
        </p:txBody>
      </p:sp>
      <p:pic>
        <p:nvPicPr>
          <p:cNvPr id="8" name="Picture 6" descr="http://www.imerodromos.gr/wp-content/uploads/2014/07/Focus2.jpg"/>
          <p:cNvPicPr>
            <a:picLocks noChangeAspect="1" noChangeArrowheads="1"/>
          </p:cNvPicPr>
          <p:nvPr/>
        </p:nvPicPr>
        <p:blipFill>
          <a:blip r:embed="rId3"/>
          <a:srcRect/>
          <a:stretch>
            <a:fillRect/>
          </a:stretch>
        </p:blipFill>
        <p:spPr bwMode="auto">
          <a:xfrm>
            <a:off x="642910" y="4857760"/>
            <a:ext cx="1488291" cy="1785950"/>
          </a:xfrm>
          <a:prstGeom prst="rect">
            <a:avLst/>
          </a:prstGeom>
          <a:noFill/>
        </p:spPr>
      </p:pic>
      <p:sp>
        <p:nvSpPr>
          <p:cNvPr id="9" name="Rectangle 8"/>
          <p:cNvSpPr/>
          <p:nvPr/>
        </p:nvSpPr>
        <p:spPr>
          <a:xfrm>
            <a:off x="2143108" y="4929198"/>
            <a:ext cx="6572296" cy="1477328"/>
          </a:xfrm>
          <a:prstGeom prst="rect">
            <a:avLst/>
          </a:prstGeom>
        </p:spPr>
        <p:txBody>
          <a:bodyPr wrap="square">
            <a:spAutoFit/>
          </a:bodyPr>
          <a:lstStyle/>
          <a:p>
            <a:r>
              <a:rPr lang="en-US" dirty="0" smtClean="0"/>
              <a:t>3</a:t>
            </a:r>
            <a:r>
              <a:rPr lang="en-US" dirty="0"/>
              <a:t>. </a:t>
            </a:r>
            <a:r>
              <a:rPr lang="el-GR" dirty="0" smtClean="0"/>
              <a:t>Μετά τη λήξη της προστασίας της πνευματικής ιδιοκτησίας, το Δημόσιο, εκπροσωπούμενο από τον Υπουργό Πολιτισμού, μπορεί να ασκεί τις εξουσίες αναγνώρισης της πατρότητας του δημιουργού και τις εξουσίες προστασίας της ακεραιότητας του έργου που απορρέουν από το ηθικό δικαίωμα (άρθρο 29 Ν.2121/1993)</a:t>
            </a:r>
            <a:endParaRPr lang="en-US" dirty="0"/>
          </a:p>
        </p:txBody>
      </p:sp>
      <p:sp>
        <p:nvSpPr>
          <p:cNvPr id="10" name="Rectangle 9"/>
          <p:cNvSpPr/>
          <p:nvPr/>
        </p:nvSpPr>
        <p:spPr>
          <a:xfrm>
            <a:off x="500034" y="785794"/>
            <a:ext cx="8001056" cy="646331"/>
          </a:xfrm>
          <a:prstGeom prst="rect">
            <a:avLst/>
          </a:prstGeom>
        </p:spPr>
        <p:txBody>
          <a:bodyPr wrap="square">
            <a:spAutoFit/>
          </a:bodyPr>
          <a:lstStyle/>
          <a:p>
            <a:r>
              <a:rPr lang="el-GR" i="1" u="sng" dirty="0"/>
              <a:t>Θα μπορούσε να εφαρμοστεί η πνευματική ιδιοκτησία σε πολιτιστικά αγαθά που αποτελούν μέρους της πολιτιστικής μας </a:t>
            </a:r>
            <a:r>
              <a:rPr lang="el-GR" i="1" u="sng" dirty="0" smtClean="0"/>
              <a:t>κληρονομιάς</a:t>
            </a:r>
            <a:r>
              <a:rPr lang="en-US" i="1" u="sng" dirty="0" smtClean="0"/>
              <a:t>;</a:t>
            </a:r>
            <a:endParaRPr lang="en-US" i="1" u="sng" dirty="0"/>
          </a:p>
        </p:txBody>
      </p:sp>
      <p:pic>
        <p:nvPicPr>
          <p:cNvPr id="11" name="Picture 10" descr="C:\Temp\Temp1_ΣΧΕΔΙΑ_ΟΜΙΛΙΑ_ΑΠ.zip\21) ΡΥΤΟ.jpg"/>
          <p:cNvPicPr/>
          <p:nvPr/>
        </p:nvPicPr>
        <p:blipFill>
          <a:blip r:embed="rId4" cstate="print"/>
          <a:srcRect/>
          <a:stretch>
            <a:fillRect/>
          </a:stretch>
        </p:blipFill>
        <p:spPr bwMode="auto">
          <a:xfrm>
            <a:off x="6357950" y="2928934"/>
            <a:ext cx="2000264" cy="1857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Βιομηχανική Ιδιοκτησία – </a:t>
            </a:r>
            <a:br>
              <a:rPr lang="el-GR" dirty="0"/>
            </a:br>
            <a:r>
              <a:rPr lang="el-GR" dirty="0"/>
              <a:t>Διπλώματα Ευρεσιτεχνίας (Δ.Ε.)</a:t>
            </a:r>
            <a:endParaRPr lang="en-US" dirty="0"/>
          </a:p>
        </p:txBody>
      </p:sp>
      <p:pic>
        <p:nvPicPr>
          <p:cNvPr id="4" name="Content Placeholder 3" descr="https://upload.wikimedia.org/wikipedia/commons/3/38/Cartwright_Edmund_ropemaking.jpg"/>
          <p:cNvPicPr>
            <a:picLocks noGrp="1"/>
          </p:cNvPicPr>
          <p:nvPr>
            <p:ph idx="1"/>
          </p:nvPr>
        </p:nvPicPr>
        <p:blipFill>
          <a:blip r:embed="rId2"/>
          <a:srcRect/>
          <a:stretch>
            <a:fillRect/>
          </a:stretch>
        </p:blipFill>
        <p:spPr bwMode="auto">
          <a:xfrm>
            <a:off x="5715008" y="4714884"/>
            <a:ext cx="3428992" cy="1857364"/>
          </a:xfrm>
          <a:prstGeom prst="rect">
            <a:avLst/>
          </a:prstGeom>
          <a:noFill/>
          <a:ln w="9525">
            <a:noFill/>
            <a:miter lim="800000"/>
            <a:headEnd/>
            <a:tailEnd/>
          </a:ln>
        </p:spPr>
      </p:pic>
      <p:sp>
        <p:nvSpPr>
          <p:cNvPr id="4097" name="Rectangle 1"/>
          <p:cNvSpPr>
            <a:spLocks noChangeArrowheads="1"/>
          </p:cNvSpPr>
          <p:nvPr/>
        </p:nvSpPr>
        <p:spPr bwMode="auto">
          <a:xfrm>
            <a:off x="4143372" y="5786454"/>
            <a:ext cx="2214546"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0" i="1" u="none" strike="noStrike" cap="none" normalizeH="0" baseline="0" dirty="0">
                <a:ln>
                  <a:noFill/>
                </a:ln>
                <a:solidFill>
                  <a:schemeClr val="tx1"/>
                </a:solidFill>
                <a:effectLst/>
                <a:latin typeface="Calibri" pitchFamily="34" charset="0"/>
                <a:ea typeface="Calibri" pitchFamily="34" charset="0"/>
                <a:cs typeface="Times New Roman" pitchFamily="18" charset="0"/>
              </a:rPr>
              <a:t>Μηχανικός αργαλειός Δ.Ε. 1785 (Βρετανία)</a:t>
            </a:r>
            <a:endParaRPr kumimoji="0" lang="en-US" sz="1400" b="0" i="1"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p>
            <a:pPr fontAlgn="base">
              <a:spcBef>
                <a:spcPct val="0"/>
              </a:spcBef>
              <a:spcAft>
                <a:spcPct val="0"/>
              </a:spcAft>
            </a:pPr>
            <a:r>
              <a:rPr lang="en-US" sz="1400" i="1" dirty="0"/>
              <a:t>Edmund Cartwright</a:t>
            </a:r>
          </a:p>
        </p:txBody>
      </p:sp>
      <p:sp>
        <p:nvSpPr>
          <p:cNvPr id="8" name="TextBox 7"/>
          <p:cNvSpPr txBox="1"/>
          <p:nvPr/>
        </p:nvSpPr>
        <p:spPr>
          <a:xfrm>
            <a:off x="214282" y="1643051"/>
            <a:ext cx="7286676" cy="4247317"/>
          </a:xfrm>
          <a:prstGeom prst="rect">
            <a:avLst/>
          </a:prstGeom>
          <a:noFill/>
        </p:spPr>
        <p:txBody>
          <a:bodyPr wrap="square" rtlCol="0">
            <a:spAutoFit/>
          </a:bodyPr>
          <a:lstStyle/>
          <a:p>
            <a:pPr>
              <a:buFont typeface="Arial" pitchFamily="34" charset="0"/>
              <a:buChar char="•"/>
            </a:pPr>
            <a:r>
              <a:rPr lang="el-GR" dirty="0"/>
              <a:t> Εάν υπήρχε στην αρχαιότητα δίκαιο εφευρέσεων, </a:t>
            </a:r>
            <a:r>
              <a:rPr lang="el-GR" dirty="0" smtClean="0"/>
              <a:t>ο </a:t>
            </a:r>
            <a:r>
              <a:rPr lang="el-GR" dirty="0"/>
              <a:t>εφευρέτης του αργαλειού θα </a:t>
            </a:r>
            <a:r>
              <a:rPr lang="el-GR" dirty="0" err="1" smtClean="0"/>
              <a:t>μπορουσε</a:t>
            </a:r>
            <a:r>
              <a:rPr lang="el-GR" dirty="0" smtClean="0"/>
              <a:t> να αιτηθεί την απονομή διπλώματος ευρεσιτεχνίας </a:t>
            </a:r>
            <a:r>
              <a:rPr lang="el-GR" dirty="0"/>
              <a:t>(Δ.Ε.). </a:t>
            </a:r>
          </a:p>
          <a:p>
            <a:endParaRPr lang="el-GR" dirty="0"/>
          </a:p>
          <a:p>
            <a:pPr lvl="0">
              <a:buFont typeface="Arial" pitchFamily="34" charset="0"/>
              <a:buChar char="•"/>
            </a:pPr>
            <a:r>
              <a:rPr lang="el-GR" dirty="0"/>
              <a:t> Το Δ.Ε. επιτρέπει στον εφευρέτη να ελέγχει κατ’ αποκλειστικότητα την εμπορευματοποίηση και χρήση της εφευρέσεώς του</a:t>
            </a:r>
          </a:p>
          <a:p>
            <a:pPr lvl="0"/>
            <a:endParaRPr lang="el-GR" dirty="0"/>
          </a:p>
          <a:p>
            <a:pPr lvl="0">
              <a:buFont typeface="Arial" pitchFamily="34" charset="0"/>
              <a:buChar char="•"/>
            </a:pPr>
            <a:r>
              <a:rPr lang="el-GR" dirty="0"/>
              <a:t> Νόμος 1733/1987 Σχετικά με τη μεταφορά τεχνολογίας, τις εφευρέσεις και την τεχνολογική καινοτομία</a:t>
            </a:r>
          </a:p>
          <a:p>
            <a:pPr lvl="0"/>
            <a:endParaRPr lang="en-US" dirty="0"/>
          </a:p>
          <a:p>
            <a:pPr lvl="0">
              <a:buFont typeface="Arial" pitchFamily="34" charset="0"/>
              <a:buChar char="•"/>
            </a:pPr>
            <a:r>
              <a:rPr lang="el-GR" dirty="0"/>
              <a:t> Τρεις </a:t>
            </a:r>
            <a:r>
              <a:rPr lang="el-GR" b="1" dirty="0"/>
              <a:t>προϋποθέσεις</a:t>
            </a:r>
            <a:r>
              <a:rPr lang="el-GR" dirty="0"/>
              <a:t> για την προστασία μίας εφεύρεσης: </a:t>
            </a:r>
            <a:endParaRPr lang="en-US" dirty="0"/>
          </a:p>
          <a:p>
            <a:pPr marL="514350" indent="-514350">
              <a:buNone/>
            </a:pPr>
            <a:r>
              <a:rPr lang="el-GR" b="1" dirty="0"/>
              <a:t>1. Νέο</a:t>
            </a:r>
            <a:r>
              <a:rPr lang="el-GR" dirty="0"/>
              <a:t>: να μην αποτελεί μέρος της υφιστάμενης στάθμης της τεχνικής</a:t>
            </a:r>
            <a:endParaRPr lang="en-US" dirty="0"/>
          </a:p>
          <a:p>
            <a:pPr marL="514350" indent="-514350">
              <a:buNone/>
            </a:pPr>
            <a:r>
              <a:rPr lang="el-GR" dirty="0"/>
              <a:t>2. </a:t>
            </a:r>
            <a:r>
              <a:rPr lang="el-GR" b="1" dirty="0"/>
              <a:t>Εφευρετικό Βήμα</a:t>
            </a:r>
            <a:r>
              <a:rPr lang="el-GR" dirty="0"/>
              <a:t>: να μην είναι προφανής κατά την κρίση του</a:t>
            </a:r>
            <a:r>
              <a:rPr lang="en-US" dirty="0"/>
              <a:t> </a:t>
            </a:r>
            <a:r>
              <a:rPr lang="el-GR" dirty="0"/>
              <a:t>ειδικού</a:t>
            </a:r>
            <a:endParaRPr lang="en-US" dirty="0"/>
          </a:p>
          <a:p>
            <a:pPr>
              <a:buNone/>
            </a:pPr>
            <a:r>
              <a:rPr lang="el-GR" dirty="0"/>
              <a:t>3. </a:t>
            </a:r>
            <a:r>
              <a:rPr lang="el-GR" b="1" dirty="0"/>
              <a:t>Βιομηχανική Εφαρμογή</a:t>
            </a:r>
            <a:r>
              <a:rPr lang="el-GR" dirty="0"/>
              <a:t>: παραγωγή ή χρήση σε οποιοδήποτε</a:t>
            </a:r>
          </a:p>
          <a:p>
            <a:pPr>
              <a:buNone/>
            </a:pPr>
            <a:r>
              <a:rPr lang="el-GR" dirty="0"/>
              <a:t>τομέα της παραγωγικής δραστηριότητας</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noAutofit/>
          </a:bodyPr>
          <a:lstStyle/>
          <a:p>
            <a:r>
              <a:rPr lang="el-GR" sz="3600" dirty="0"/>
              <a:t>Βιομηχανική Ιδιοκτησία </a:t>
            </a:r>
            <a:r>
              <a:rPr lang="en-US" sz="3600" dirty="0" smtClean="0"/>
              <a:t>&amp; </a:t>
            </a:r>
            <a:r>
              <a:rPr lang="el-GR" sz="3600" dirty="0" smtClean="0"/>
              <a:t>Σχέδια</a:t>
            </a:r>
            <a:endParaRPr lang="en-US" sz="3600" dirty="0"/>
          </a:p>
        </p:txBody>
      </p:sp>
      <p:sp>
        <p:nvSpPr>
          <p:cNvPr id="3" name="Content Placeholder 2"/>
          <p:cNvSpPr>
            <a:spLocks noGrp="1"/>
          </p:cNvSpPr>
          <p:nvPr>
            <p:ph idx="1"/>
          </p:nvPr>
        </p:nvSpPr>
        <p:spPr>
          <a:xfrm>
            <a:off x="285720" y="1071546"/>
            <a:ext cx="5357850" cy="5500726"/>
          </a:xfrm>
        </p:spPr>
        <p:txBody>
          <a:bodyPr>
            <a:noAutofit/>
          </a:bodyPr>
          <a:lstStyle/>
          <a:p>
            <a:r>
              <a:rPr lang="el-GR" sz="1500" dirty="0"/>
              <a:t>Δεδομένου ότι ένα σχέδιο για να προστατευθεί πρέπει να είναι νέο και να είναι να έχουν εξατομικευμένο χαρακτήρα, παλαιά σχέδια δεν μπορούν να προστατευθούν, εκτός εάν σε αυτά προστεθούν στοιχεία νέα που είναι σε θέση να προσδώσουν το στοιχείο του νέου και του εξατομικευμένου χαρακτήρα. </a:t>
            </a:r>
          </a:p>
          <a:p>
            <a:endParaRPr lang="el-GR" sz="1500" dirty="0"/>
          </a:p>
          <a:p>
            <a:r>
              <a:rPr lang="en-US" sz="1500" dirty="0"/>
              <a:t>T</a:t>
            </a:r>
            <a:r>
              <a:rPr lang="el-GR" sz="1500" dirty="0"/>
              <a:t>ο σύστημα (τόσο το εθνικό όσο και το Ευρωπαϊκό) είναι τυπικό, η</a:t>
            </a:r>
            <a:r>
              <a:rPr lang="el-GR" sz="1500" b="1" dirty="0"/>
              <a:t> </a:t>
            </a:r>
            <a:r>
              <a:rPr lang="el-GR" sz="1500" dirty="0"/>
              <a:t>αίτηση για την κατοχύρωση του σχεδίου γίνεται δεκτή χωρίς ουσιαστικό έλεγχο. Αυτό σημαίνει ότι μπορεί να καταχωρηθεί στο μητρώο σχέδιο το οποίο δεν είναι νέο και δεν έχει εξατομικευμένο </a:t>
            </a:r>
            <a:r>
              <a:rPr lang="el-GR" sz="1500" dirty="0" smtClean="0"/>
              <a:t>χαρακτήρα</a:t>
            </a:r>
            <a:r>
              <a:rPr lang="en-US" sz="1500" dirty="0" smtClean="0"/>
              <a:t>. </a:t>
            </a:r>
            <a:r>
              <a:rPr lang="el-GR" sz="1500" dirty="0" smtClean="0"/>
              <a:t>Ωστόσο</a:t>
            </a:r>
            <a:r>
              <a:rPr lang="el-GR" sz="1500" dirty="0"/>
              <a:t>, οποιοσδήποτε τρίτος μπορεί να ζητήσει να ακυρωθεί η καταχώριση αποδεικνύοντας ότι η καταχώριση δεν πληροί τις προϋποθέσεις του νόμου. </a:t>
            </a:r>
          </a:p>
          <a:p>
            <a:pPr>
              <a:lnSpc>
                <a:spcPct val="80000"/>
              </a:lnSpc>
              <a:defRPr/>
            </a:pPr>
            <a:endParaRPr lang="en-US" sz="1500" dirty="0" smtClean="0"/>
          </a:p>
          <a:p>
            <a:pPr>
              <a:lnSpc>
                <a:spcPct val="80000"/>
              </a:lnSpc>
              <a:defRPr/>
            </a:pPr>
            <a:r>
              <a:rPr lang="el-GR" sz="1500" dirty="0" smtClean="0"/>
              <a:t>Διάρκεια 5 έτη με δυνατότητα ανανέωσης έως 25 χρόνια </a:t>
            </a:r>
          </a:p>
          <a:p>
            <a:endParaRPr lang="en-US" sz="1500" dirty="0" smtClean="0"/>
          </a:p>
          <a:p>
            <a:r>
              <a:rPr lang="el-GR" sz="1500" dirty="0" smtClean="0"/>
              <a:t>Αναγνώριση μονοπωλιακού δικαιώματος εκμετάλλευσης, που επιτρέπει τον </a:t>
            </a:r>
            <a:r>
              <a:rPr lang="el-GR" sz="1500" dirty="0"/>
              <a:t>αποκλεισμό οιουδήποτε τρίτου από την </a:t>
            </a:r>
            <a:r>
              <a:rPr lang="el-GR" sz="1500" dirty="0" smtClean="0"/>
              <a:t>εκμετάλλευση, γεγονός που προσδίδει μεγάλη οικονομική αξία στο δικαίωμα εξασφαλίζοντας αποκλειστικότητα του δικαιούχου στην εκμετάλλευση</a:t>
            </a:r>
            <a:endParaRPr lang="en-US" sz="1500" dirty="0"/>
          </a:p>
        </p:txBody>
      </p:sp>
      <p:pic>
        <p:nvPicPr>
          <p:cNvPr id="7" name="Picture 6" descr="C:\Temp\Temp1_ΣΧΕΔΙΑ_ΟΜΙΛΙΑ_ΑΠ.zip\20) ΠΡΙΓΚΙΠΑΣ ΚΝΩΣΣΟΥ.jpg"/>
          <p:cNvPicPr/>
          <p:nvPr/>
        </p:nvPicPr>
        <p:blipFill>
          <a:blip r:embed="rId2" cstate="print"/>
          <a:srcRect/>
          <a:stretch>
            <a:fillRect/>
          </a:stretch>
        </p:blipFill>
        <p:spPr bwMode="auto">
          <a:xfrm>
            <a:off x="6000760" y="1000108"/>
            <a:ext cx="2214578" cy="2714644"/>
          </a:xfrm>
          <a:prstGeom prst="rect">
            <a:avLst/>
          </a:prstGeom>
          <a:noFill/>
          <a:ln w="9525">
            <a:noFill/>
            <a:miter lim="800000"/>
            <a:headEnd/>
            <a:tailEnd/>
          </a:ln>
        </p:spPr>
      </p:pic>
      <p:pic>
        <p:nvPicPr>
          <p:cNvPr id="8" name="Picture 7" descr="C:\Temp\Temp1_ΣΧΕΔΙΑ_ΟΜΙΛΙΑ_ΑΠ.zip\3)  ΧΤΑΠΟΔΙ-Model.jpg"/>
          <p:cNvPicPr/>
          <p:nvPr/>
        </p:nvPicPr>
        <p:blipFill>
          <a:blip r:embed="rId3" cstate="print"/>
          <a:srcRect/>
          <a:stretch>
            <a:fillRect/>
          </a:stretch>
        </p:blipFill>
        <p:spPr bwMode="auto">
          <a:xfrm>
            <a:off x="6143636" y="3857628"/>
            <a:ext cx="2057400" cy="26627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1400</TotalTime>
  <Words>2046</Words>
  <Application>Microsoft Office PowerPoint</Application>
  <PresentationFormat>On-screen Show (4:3)</PresentationFormat>
  <Paragraphs>162</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Τα υφαντά ως προστατευόμενα πολιτιστικά αγαθά και η αξιοποίησή τους</vt:lpstr>
      <vt:lpstr>Εισαγωγή</vt:lpstr>
      <vt:lpstr>Δομή Παρουσίασης</vt:lpstr>
      <vt:lpstr>ΚΕΦΑΛΑΙΟ Ι</vt:lpstr>
      <vt:lpstr>Πνευματική ιδιοκτησία υφαντά</vt:lpstr>
      <vt:lpstr>Πνευματική ιδιοκτησία  εκφράσεις λαϊκής παράδοσης</vt:lpstr>
      <vt:lpstr>Πνευματική ιδιοκτησία - εκφράσεις λαϊκής παράδοσης</vt:lpstr>
      <vt:lpstr>Βιομηχανική Ιδιοκτησία –  Διπλώματα Ευρεσιτεχνίας (Δ.Ε.)</vt:lpstr>
      <vt:lpstr>Βιομηχανική Ιδιοκτησία &amp; Σχέδια</vt:lpstr>
      <vt:lpstr>Άλλου είδους προστασία</vt:lpstr>
      <vt:lpstr>ΚΕΦΑΛΑΙΟ Ι</vt:lpstr>
      <vt:lpstr>Νομοθεσία σχετική με τη διατήρηση της πολιτιστικής κληρονομιάς</vt:lpstr>
      <vt:lpstr>Ν.3028/2002 Προστασία των αρχαιοτήτων και πολιτιστικής κληρονομιάς</vt:lpstr>
      <vt:lpstr>Σύμβαση της UNESCO για την άυλη πολιτιστική κληρονομιά (2003)</vt:lpstr>
      <vt:lpstr>UNESCO Άυλη πολιτιστική κληρονομιά</vt:lpstr>
      <vt:lpstr>Slide 16</vt:lpstr>
      <vt:lpstr>Slide 17</vt:lpstr>
      <vt:lpstr>Slide 18</vt:lpstr>
      <vt:lpstr>ΚΕΦΑΛΑΙΟ ΙΙ</vt:lpstr>
      <vt:lpstr>Αξιοποίηση των πολιτιστικών αγαθών Το Δίκαιο της Διανοητικής Ιδιοκτησίας </vt:lpstr>
      <vt:lpstr>Αξιοποίηση των πολιτιστικών αγαθών Η ανάδειξη της πολιτιστικής κληρονομιάς</vt:lpstr>
      <vt:lpstr>Συμπεράσματα</vt:lpstr>
      <vt:lpstr>   Ευχαριστώ για  την προσοχή σας.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Τα υφαντά ως προστατευόμενα πολιτιστικά αγαθά και η αξιοποίησή τους</dc:title>
  <dc:creator>Galateia</dc:creator>
  <cp:lastModifiedBy>Galateia</cp:lastModifiedBy>
  <cp:revision>174</cp:revision>
  <dcterms:created xsi:type="dcterms:W3CDTF">2016-06-07T13:38:45Z</dcterms:created>
  <dcterms:modified xsi:type="dcterms:W3CDTF">2016-06-10T16:05:28Z</dcterms:modified>
</cp:coreProperties>
</file>