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99" r:id="rId3"/>
    <p:sldId id="292" r:id="rId4"/>
    <p:sldId id="293" r:id="rId5"/>
    <p:sldId id="277" r:id="rId6"/>
    <p:sldId id="294" r:id="rId7"/>
    <p:sldId id="257" r:id="rId8"/>
    <p:sldId id="261" r:id="rId9"/>
    <p:sldId id="262" r:id="rId10"/>
    <p:sldId id="295" r:id="rId11"/>
    <p:sldId id="265" r:id="rId12"/>
    <p:sldId id="266" r:id="rId13"/>
    <p:sldId id="267" r:id="rId14"/>
    <p:sldId id="264" r:id="rId15"/>
    <p:sldId id="268" r:id="rId16"/>
    <p:sldId id="280" r:id="rId17"/>
    <p:sldId id="269" r:id="rId18"/>
    <p:sldId id="282" r:id="rId19"/>
    <p:sldId id="285" r:id="rId20"/>
    <p:sldId id="291" r:id="rId21"/>
    <p:sldId id="283" r:id="rId22"/>
    <p:sldId id="296" r:id="rId23"/>
    <p:sldId id="297" r:id="rId24"/>
    <p:sldId id="263" r:id="rId25"/>
    <p:sldId id="270" r:id="rId26"/>
    <p:sldId id="287" r:id="rId27"/>
    <p:sldId id="300" r:id="rId28"/>
    <p:sldId id="284" r:id="rId29"/>
    <p:sldId id="288" r:id="rId30"/>
    <p:sldId id="289" r:id="rId31"/>
    <p:sldId id="286" r:id="rId32"/>
    <p:sldId id="271" r:id="rId33"/>
    <p:sldId id="272" r:id="rId34"/>
    <p:sldId id="273" r:id="rId35"/>
    <p:sldId id="274" r:id="rId36"/>
    <p:sldId id="275" r:id="rId37"/>
    <p:sldId id="276" r:id="rId38"/>
    <p:sldId id="278" r:id="rId39"/>
    <p:sldId id="259" r:id="rId40"/>
    <p:sldId id="302" r:id="rId41"/>
    <p:sldId id="303" r:id="rId42"/>
    <p:sldId id="301" r:id="rId43"/>
    <p:sldId id="260" r:id="rId44"/>
    <p:sldId id="298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s Vakis" initials="AV" lastIdx="1" clrIdx="0">
    <p:extLst>
      <p:ext uri="{19B8F6BF-5375-455C-9EA6-DF929625EA0E}">
        <p15:presenceInfo xmlns:p15="http://schemas.microsoft.com/office/powerpoint/2012/main" userId="752307583790fd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5T14:36:49.16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C67C2-9781-44B8-AA1E-49B415D84B08}" type="datetimeFigureOut">
              <a:rPr lang="el-GR" smtClean="0"/>
              <a:t>30/7/2017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85815-8A11-43F0-9CEF-51893E5594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47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5815-8A11-43F0-9CEF-51893E55949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48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3377B9-5448-4C4A-B76F-A7AD14C43F30}" type="slidenum">
              <a:rPr lang="el-GR" altLang="el-GR"/>
              <a:pPr eaLnBrk="1" hangingPunct="1"/>
              <a:t>39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2103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3CCD98E-AAF7-487B-86DE-44EA903EEE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855552A-9D55-4CCE-BF4F-056125CC0A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1842161-C04A-4858-9AAD-D4FD64F0C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A6AA00-0630-4472-A6AC-FCF1FD4BE911}" type="slidenum">
              <a:rPr lang="el-GR" altLang="el-GR"/>
              <a:pPr eaLnBrk="1" hangingPunct="1"/>
              <a:t>40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1957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0A93496B-DE2E-4527-A3B1-EC64DB342E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C5991DA-AB65-4157-A3B8-D6D25F4570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60D27ED-CF18-42A8-9680-A720CF1D1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0F0425-35CD-42FA-8C68-3D193756113D}" type="slidenum">
              <a:rPr lang="el-GR" altLang="el-GR"/>
              <a:pPr eaLnBrk="1" hangingPunct="1"/>
              <a:t>41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082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72089C-07C3-41B5-AFF8-55FEB258FBC0}" type="slidenum">
              <a:rPr lang="el-GR" altLang="el-GR"/>
              <a:pPr eaLnBrk="1" hangingPunct="1"/>
              <a:t>43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2184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30/7/2017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30/7/2017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30/7/2017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30/7/2017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30/7/2017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30/7/2017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30/7/2017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30/7/2017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30/7/2017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30/7/2017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30/7/2017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t>30/7/2017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355976" y="620688"/>
            <a:ext cx="4750296" cy="2880320"/>
          </a:xfrm>
        </p:spPr>
        <p:txBody>
          <a:bodyPr>
            <a:normAutofit/>
          </a:bodyPr>
          <a:lstStyle/>
          <a:p>
            <a:r>
              <a:rPr lang="el-GR" sz="3200" dirty="0"/>
              <a:t>Μικρή Σπουδή</a:t>
            </a:r>
            <a:br>
              <a:rPr lang="el-GR" sz="3200" dirty="0"/>
            </a:br>
            <a:r>
              <a:rPr lang="el-GR" sz="3200" dirty="0"/>
              <a:t> του νήματος - νοήματος...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427984" y="3212976"/>
            <a:ext cx="4280520" cy="1224136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</a:rPr>
              <a:t>Ο ανθρώπινος εγκέφαλος, δημιουργός του μύθου, της νόησης και του πολιτισμού.</a:t>
            </a:r>
            <a:endParaRPr lang="el-GR" sz="2400" dirty="0">
              <a:solidFill>
                <a:schemeClr val="accent2"/>
              </a:solidFill>
            </a:endParaRPr>
          </a:p>
          <a:p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731124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Αντώνης Βάκης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8A92F9F-066F-4955-8404-B428252A4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4" y="620688"/>
            <a:ext cx="388555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τελετές και το νόημα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l-GR" dirty="0" err="1"/>
              <a:t>εργαστίνες</a:t>
            </a:r>
            <a:r>
              <a:rPr lang="el-GR" dirty="0"/>
              <a:t> υφαίνουν τελετουργικά τον ιστό, δώρο στην προστάτιδα Θεά).</a:t>
            </a:r>
          </a:p>
          <a:p>
            <a:r>
              <a:rPr lang="el-GR" dirty="0"/>
              <a:t>Η Θεά Αθηνά δεν είναι μόνο Πρόμαχος δηλαδή θεά του πολέμου, αλλά και Εργάνη, προστάτιδα των τεχνών και της Υφαντικής, όπως και προστάτιδα των ικετών, δηλαδή θεά του ελέους.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626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εγκέφαλος των ερπετών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2458244"/>
            <a:ext cx="5962650" cy="2809875"/>
          </a:xfrm>
        </p:spPr>
      </p:pic>
    </p:spTree>
    <p:extLst>
      <p:ext uri="{BB962C8B-B14F-4D97-AF65-F5344CB8AC3E}">
        <p14:creationId xmlns:p14="http://schemas.microsoft.com/office/powerpoint/2010/main" val="15510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Εξελιγμένα ερπετά, πτηνά, πρώτα θηλαστικά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" y="1556792"/>
            <a:ext cx="7526605" cy="473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7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Εξελιγμένα θηλαστικά, ανθρωποειδή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59626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1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Μεταιχμιακό σύστημα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39510"/>
            <a:ext cx="7115290" cy="45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3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εξέλιξη του εγκεφάλου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55" y="1600200"/>
            <a:ext cx="5235689" cy="4525963"/>
          </a:xfrm>
        </p:spPr>
      </p:pic>
    </p:spTree>
    <p:extLst>
      <p:ext uri="{BB962C8B-B14F-4D97-AF65-F5344CB8AC3E}">
        <p14:creationId xmlns:p14="http://schemas.microsoft.com/office/powerpoint/2010/main" val="235643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nellΘ9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19" y="332656"/>
            <a:ext cx="8962915" cy="6120680"/>
          </a:xfrm>
          <a:prstGeom prst="rect">
            <a:avLst/>
          </a:prstGeom>
        </p:spPr>
      </p:pic>
      <p:sp>
        <p:nvSpPr>
          <p:cNvPr id="4" name="3 - Κουμπί ενέργειας: Πληροφορίες">
            <a:hlinkClick r:id="" action="ppaction://hlinkshowjump?jump=nextslide" highlightClick="1"/>
          </p:cNvPr>
          <p:cNvSpPr/>
          <p:nvPr/>
        </p:nvSpPr>
        <p:spPr>
          <a:xfrm>
            <a:off x="6372200" y="5445224"/>
            <a:ext cx="144016" cy="21602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4291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32298"/>
            <a:ext cx="6156587" cy="502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01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Ιππόκαμπος</a:t>
            </a:r>
          </a:p>
        </p:txBody>
      </p:sp>
      <p:pic>
        <p:nvPicPr>
          <p:cNvPr id="4" name="3 - Θέση περιεχομένου" descr="Hippocampus_and_seahorse_crop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067942" cy="4525963"/>
          </a:xfrm>
        </p:spPr>
      </p:pic>
    </p:spTree>
    <p:extLst>
      <p:ext uri="{BB962C8B-B14F-4D97-AF65-F5344CB8AC3E}">
        <p14:creationId xmlns:p14="http://schemas.microsoft.com/office/powerpoint/2010/main" val="177490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Πρωταρχικά συναισθήματα κατά </a:t>
            </a:r>
            <a:r>
              <a:rPr lang="en-US" dirty="0"/>
              <a:t>Tomkins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l-GR" dirty="0"/>
              <a:t>έκπληξη</a:t>
            </a:r>
          </a:p>
          <a:p>
            <a:r>
              <a:rPr lang="el-GR" dirty="0"/>
              <a:t> ενδιαφέρον</a:t>
            </a:r>
          </a:p>
          <a:p>
            <a:r>
              <a:rPr lang="el-GR" dirty="0"/>
              <a:t> χαρά</a:t>
            </a:r>
          </a:p>
          <a:p>
            <a:r>
              <a:rPr lang="el-GR" dirty="0"/>
              <a:t> οργή</a:t>
            </a:r>
          </a:p>
          <a:p>
            <a:r>
              <a:rPr lang="el-GR" dirty="0"/>
              <a:t> φόβος</a:t>
            </a:r>
          </a:p>
          <a:p>
            <a:r>
              <a:rPr lang="el-GR" dirty="0"/>
              <a:t> αηδία</a:t>
            </a:r>
          </a:p>
          <a:p>
            <a:r>
              <a:rPr lang="el-GR" dirty="0"/>
              <a:t> ντροπή</a:t>
            </a:r>
          </a:p>
          <a:p>
            <a:r>
              <a:rPr lang="el-GR" dirty="0"/>
              <a:t> αγωνία.</a:t>
            </a:r>
          </a:p>
        </p:txBody>
      </p:sp>
    </p:spTree>
    <p:extLst>
      <p:ext uri="{BB962C8B-B14F-4D97-AF65-F5344CB8AC3E}">
        <p14:creationId xmlns:p14="http://schemas.microsoft.com/office/powerpoint/2010/main" val="291648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Νόημα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Πηνελόπη </a:t>
            </a:r>
            <a:r>
              <a:rPr lang="en-US" dirty="0"/>
              <a:t>Gandhi</a:t>
            </a:r>
          </a:p>
          <a:p>
            <a:pPr lvl="1"/>
            <a:r>
              <a:rPr lang="el-GR" dirty="0"/>
              <a:t>Πηνελόπη, όπως ευφυής υφάντρα, αέναη δημιουργός, εφευρετική και πολυμήχανη.</a:t>
            </a:r>
          </a:p>
          <a:p>
            <a:pPr marL="457200" lvl="1" indent="0">
              <a:buNone/>
            </a:pPr>
            <a:r>
              <a:rPr lang="el-GR" dirty="0"/>
              <a:t>	Υφαίνει και ξεϋφαίνει, παραπλανά τους 	μνηστήρες – άρπαγες και ταυτόχρονα 	</a:t>
            </a:r>
            <a:r>
              <a:rPr lang="el-GR" dirty="0" err="1"/>
              <a:t>αυτοθωρακίζεται</a:t>
            </a:r>
            <a:r>
              <a:rPr lang="el-GR" dirty="0"/>
              <a:t> ψυχικά</a:t>
            </a:r>
          </a:p>
          <a:p>
            <a:pPr lvl="1"/>
            <a:r>
              <a:rPr lang="en-US" dirty="0"/>
              <a:t>Gandhi, </a:t>
            </a:r>
            <a:r>
              <a:rPr lang="el-GR" dirty="0"/>
              <a:t>όπως θρίαμβος της μη βίας, θρίαμβος της Ανθρώπινης Νόησης, έξοδος από τον Λαβύρινθο </a:t>
            </a:r>
          </a:p>
        </p:txBody>
      </p:sp>
    </p:spTree>
    <p:extLst>
      <p:ext uri="{BB962C8B-B14F-4D97-AF65-F5344CB8AC3E}">
        <p14:creationId xmlns:p14="http://schemas.microsoft.com/office/powerpoint/2010/main" val="319385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βάλ 3"/>
          <p:cNvSpPr/>
          <p:nvPr/>
        </p:nvSpPr>
        <p:spPr>
          <a:xfrm>
            <a:off x="2915816" y="4829692"/>
            <a:ext cx="280831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Μεταιχμιακό σύστημα</a:t>
            </a:r>
          </a:p>
        </p:txBody>
      </p:sp>
      <p:sp>
        <p:nvSpPr>
          <p:cNvPr id="5" name="Οβάλ 4"/>
          <p:cNvSpPr/>
          <p:nvPr/>
        </p:nvSpPr>
        <p:spPr>
          <a:xfrm>
            <a:off x="755576" y="2348880"/>
            <a:ext cx="280831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Αριστερό ημισφαίριο</a:t>
            </a:r>
          </a:p>
        </p:txBody>
      </p:sp>
      <p:sp>
        <p:nvSpPr>
          <p:cNvPr id="6" name="Οβάλ 5"/>
          <p:cNvSpPr/>
          <p:nvPr/>
        </p:nvSpPr>
        <p:spPr>
          <a:xfrm>
            <a:off x="4788024" y="2230066"/>
            <a:ext cx="280831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Δεξιό ημισφαίριο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3383868" y="3129674"/>
            <a:ext cx="1584176" cy="21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Μεσολόβιο</a:t>
            </a:r>
          </a:p>
        </p:txBody>
      </p:sp>
      <p:sp>
        <p:nvSpPr>
          <p:cNvPr id="8" name="Επάνω βέλος 7"/>
          <p:cNvSpPr/>
          <p:nvPr/>
        </p:nvSpPr>
        <p:spPr>
          <a:xfrm rot="20145888">
            <a:off x="2710009" y="4018433"/>
            <a:ext cx="432048" cy="1270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Επάνω βέλος 8"/>
          <p:cNvSpPr/>
          <p:nvPr/>
        </p:nvSpPr>
        <p:spPr>
          <a:xfrm rot="9233266">
            <a:off x="3275831" y="3738686"/>
            <a:ext cx="432048" cy="127094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Επάνω βέλος 9"/>
          <p:cNvSpPr/>
          <p:nvPr/>
        </p:nvSpPr>
        <p:spPr>
          <a:xfrm rot="1638244">
            <a:off x="4821763" y="3736484"/>
            <a:ext cx="432048" cy="1270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Επάνω βέλος 10"/>
          <p:cNvSpPr/>
          <p:nvPr/>
        </p:nvSpPr>
        <p:spPr>
          <a:xfrm rot="12348611">
            <a:off x="5484571" y="4016425"/>
            <a:ext cx="432048" cy="127094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Αριστερό βέλος 12"/>
          <p:cNvSpPr/>
          <p:nvPr/>
        </p:nvSpPr>
        <p:spPr>
          <a:xfrm>
            <a:off x="5940152" y="5517232"/>
            <a:ext cx="2808312" cy="57606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Εξωτερικά ερεθίσματα</a:t>
            </a:r>
          </a:p>
        </p:txBody>
      </p:sp>
      <p:sp>
        <p:nvSpPr>
          <p:cNvPr id="14" name="Επεξήγηση με στρογγυλεμένο παραλληλόγραμμο 13"/>
          <p:cNvSpPr/>
          <p:nvPr/>
        </p:nvSpPr>
        <p:spPr>
          <a:xfrm>
            <a:off x="1475656" y="1556792"/>
            <a:ext cx="1152128" cy="562305"/>
          </a:xfrm>
          <a:prstGeom prst="wedgeRoundRectCallout">
            <a:avLst>
              <a:gd name="adj1" fmla="val -24746"/>
              <a:gd name="adj2" fmla="val 1145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Λογικό νόημα</a:t>
            </a:r>
          </a:p>
        </p:txBody>
      </p:sp>
      <p:sp>
        <p:nvSpPr>
          <p:cNvPr id="15" name="Επεξήγηση με στρογγυλεμένο παραλληλόγραμμο 14"/>
          <p:cNvSpPr/>
          <p:nvPr/>
        </p:nvSpPr>
        <p:spPr>
          <a:xfrm>
            <a:off x="6804248" y="1667761"/>
            <a:ext cx="1800200" cy="562305"/>
          </a:xfrm>
          <a:prstGeom prst="wedgeRoundRectCallout">
            <a:avLst>
              <a:gd name="adj1" fmla="val -24746"/>
              <a:gd name="adj2" fmla="val 1145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Συναισθηματικό νόημα</a:t>
            </a:r>
          </a:p>
        </p:txBody>
      </p:sp>
    </p:spTree>
    <p:extLst>
      <p:ext uri="{BB962C8B-B14F-4D97-AF65-F5344CB8AC3E}">
        <p14:creationId xmlns:p14="http://schemas.microsoft.com/office/powerpoint/2010/main" val="251283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Κατοπτρικοί νευρώνες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5" y="1905000"/>
            <a:ext cx="8254339" cy="426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55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Εξέλιξη και τροποποίηση της επιθετικότητας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Εγκέφαλος των ερπετών – Τυφλή επιθετικότητα</a:t>
            </a:r>
          </a:p>
          <a:p>
            <a:r>
              <a:rPr lang="el-GR" dirty="0"/>
              <a:t>Εγκέφαλος ανώτερων θηλαστικών και ανθρωποειδών - Ανάπτυξη κοινοτήτων και κοινωνιών με κανόνες συμβίωσης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59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Εξέλιξη και τροποποίηση της επιθετικότητας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Εγκέφαλος ανθρώπου πρώιμα και πολιτισμικά εξαρτώμενου</a:t>
            </a:r>
          </a:p>
          <a:p>
            <a:pPr marL="0" indent="0">
              <a:buNone/>
            </a:pPr>
            <a:r>
              <a:rPr lang="el-GR" dirty="0"/>
              <a:t>Επιθετικότητα με κανόνες.</a:t>
            </a:r>
          </a:p>
          <a:p>
            <a:pPr marL="0" indent="0">
              <a:buNone/>
            </a:pPr>
            <a:r>
              <a:rPr lang="el-GR" i="1" dirty="0"/>
              <a:t>Τι με κοιτάς εσύ γραφιά που δεν </a:t>
            </a:r>
            <a:r>
              <a:rPr lang="el-GR" i="1" dirty="0" err="1"/>
              <a:t>εντύθηκες</a:t>
            </a:r>
            <a:r>
              <a:rPr lang="el-GR" i="1" dirty="0"/>
              <a:t> ποτέ στρατιώτης η τέχνη του να βγάζεις χρήματα είναι κι αυτή μία πολεμική </a:t>
            </a:r>
            <a:r>
              <a:rPr lang="el-GR" i="1" dirty="0" err="1"/>
              <a:t>ιδιότης</a:t>
            </a:r>
            <a:endParaRPr lang="el-GR" i="1" dirty="0"/>
          </a:p>
          <a:p>
            <a:pPr marL="0" indent="0">
              <a:buNone/>
            </a:pPr>
            <a:endParaRPr lang="el-GR" dirty="0"/>
          </a:p>
          <a:p>
            <a:pPr lvl="1"/>
            <a:endParaRPr lang="el-GR" dirty="0"/>
          </a:p>
          <a:p>
            <a:pPr marL="0" indent="0">
              <a:buNone/>
            </a:pPr>
            <a:r>
              <a:rPr lang="el-GR" dirty="0"/>
              <a:t>    </a:t>
            </a:r>
            <a:endParaRPr lang="el-GR" i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1436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Εξέλιξη και τροποποίηση της επιθετικότητας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Ανθρώπινος εγκέφαλος σε περιόδους διανοητικής και πολιτισμικής άνθησης (κατοπτρικοί νευρώνες)</a:t>
            </a:r>
          </a:p>
          <a:p>
            <a:pPr lvl="1"/>
            <a:r>
              <a:rPr lang="el-GR" dirty="0"/>
              <a:t>Συμπαθητική κατανόηση </a:t>
            </a:r>
          </a:p>
          <a:p>
            <a:pPr lvl="1"/>
            <a:r>
              <a:rPr lang="el-GR" dirty="0"/>
              <a:t>Ενοχή αντί ντροπής</a:t>
            </a:r>
          </a:p>
          <a:p>
            <a:pPr lvl="1"/>
            <a:r>
              <a:rPr lang="el-GR" dirty="0"/>
              <a:t>Αλτρουϊσμός</a:t>
            </a:r>
          </a:p>
          <a:p>
            <a:pPr lvl="1"/>
            <a:r>
              <a:rPr lang="el-GR" dirty="0"/>
              <a:t>Έλεος</a:t>
            </a:r>
          </a:p>
          <a:p>
            <a:pPr lvl="1"/>
            <a:r>
              <a:rPr lang="el-GR" dirty="0"/>
              <a:t>Φιλία</a:t>
            </a:r>
          </a:p>
          <a:p>
            <a:pPr lvl="1"/>
            <a:r>
              <a:rPr lang="el-GR" dirty="0"/>
              <a:t>Αγάπη</a:t>
            </a:r>
          </a:p>
        </p:txBody>
      </p:sp>
    </p:spTree>
    <p:extLst>
      <p:ext uri="{BB962C8B-B14F-4D97-AF65-F5344CB8AC3E}">
        <p14:creationId xmlns:p14="http://schemas.microsoft.com/office/powerpoint/2010/main" val="2621119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Μύθος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7638"/>
            <a:ext cx="5517689" cy="5095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448" y="1772816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Ο Θησέας πρέπει να σκοτώσει τον Μινώταυρο</a:t>
            </a:r>
          </a:p>
        </p:txBody>
      </p:sp>
    </p:spTree>
    <p:extLst>
      <p:ext uri="{BB962C8B-B14F-4D97-AF65-F5344CB8AC3E}">
        <p14:creationId xmlns:p14="http://schemas.microsoft.com/office/powerpoint/2010/main" val="3555432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1866" y="-547610"/>
            <a:ext cx="4432155" cy="590465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49080"/>
            <a:ext cx="5344636" cy="2658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515719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Αλλά πρέπει να περάσει και τον Λαβύρινθο</a:t>
            </a:r>
          </a:p>
        </p:txBody>
      </p:sp>
    </p:spTree>
    <p:extLst>
      <p:ext uri="{BB962C8B-B14F-4D97-AF65-F5344CB8AC3E}">
        <p14:creationId xmlns:p14="http://schemas.microsoft.com/office/powerpoint/2010/main" val="1625386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/>
          <a:lstStyle/>
          <a:p>
            <a:r>
              <a:rPr lang="el-GR" dirty="0"/>
              <a:t>Γιατί ο Διόνυσος;</a:t>
            </a:r>
          </a:p>
        </p:txBody>
      </p:sp>
    </p:spTree>
    <p:extLst>
      <p:ext uri="{BB962C8B-B14F-4D97-AF65-F5344CB8AC3E}">
        <p14:creationId xmlns:p14="http://schemas.microsoft.com/office/powerpoint/2010/main" val="3721672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συνέπειες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400428" cy="50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3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συνέπειες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04" y="1772816"/>
            <a:ext cx="714415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3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υφαντική τέχνη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 Η υφαντική τέχνη, μία από τις αρχαιότερες τέχνες του κόσμου, σημάδεψε τον ανθρώπινο πολιτισμό, φέρνοντας ανθρώπους και ομάδες σε συνεργασία και συνεννόηση επειδή η παραγωγή του τελικού προϊόντος ή καλύτερα αγαθού απαιτεί συντονισμό πολλών διαφορετικών δράσεων, όπως η συλλογή της πρώτης ύλης, η επεξεργασία της, η βαφή της, η κατασκευή εργαλείων ύφανσης, η τελική παραγωγή του ιστού ή υφάσματος, η αισθητική του διαμόρφωση, η χρήση του και πολλά άλλα</a:t>
            </a:r>
          </a:p>
        </p:txBody>
      </p:sp>
    </p:spTree>
    <p:extLst>
      <p:ext uri="{BB962C8B-B14F-4D97-AF65-F5344CB8AC3E}">
        <p14:creationId xmlns:p14="http://schemas.microsoft.com/office/powerpoint/2010/main" val="2989965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συνέπειες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8100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87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20079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99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Πηνελόπη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3" y="1700808"/>
            <a:ext cx="8289050" cy="4392488"/>
          </a:xfrm>
        </p:spPr>
      </p:pic>
    </p:spTree>
    <p:extLst>
      <p:ext uri="{BB962C8B-B14F-4D97-AF65-F5344CB8AC3E}">
        <p14:creationId xmlns:p14="http://schemas.microsoft.com/office/powerpoint/2010/main" val="183169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καπηλική χρηματιστική</a:t>
            </a:r>
            <a:br>
              <a:rPr lang="el-GR" dirty="0"/>
            </a:br>
            <a:r>
              <a:rPr lang="el-GR" dirty="0"/>
              <a:t>Ανάπτυξη και συνέπειες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71" y="1600200"/>
            <a:ext cx="6177458" cy="4525963"/>
          </a:xfrm>
        </p:spPr>
      </p:pic>
    </p:spTree>
    <p:extLst>
      <p:ext uri="{BB962C8B-B14F-4D97-AF65-F5344CB8AC3E}">
        <p14:creationId xmlns:p14="http://schemas.microsoft.com/office/powerpoint/2010/main" val="887701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καπηλική χρηματιστική</a:t>
            </a:r>
            <a:br>
              <a:rPr lang="el-GR" dirty="0"/>
            </a:br>
            <a:r>
              <a:rPr lang="el-GR" dirty="0"/>
              <a:t>Ανάπτυξη και συνέπειες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508981"/>
            <a:ext cx="6599116" cy="487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14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Η καπηλική χρηματιστική</a:t>
            </a:r>
            <a:br>
              <a:rPr lang="el-GR" sz="3600" dirty="0"/>
            </a:br>
            <a:r>
              <a:rPr lang="el-GR" sz="3600" dirty="0"/>
              <a:t>Ανάπτυξη και συνέπειες. Παιδική εργασία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93583"/>
            <a:ext cx="6755904" cy="53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91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καπηλική χρηματιστική</a:t>
            </a:r>
            <a:br>
              <a:rPr lang="el-GR" dirty="0"/>
            </a:br>
            <a:r>
              <a:rPr lang="el-GR" dirty="0"/>
              <a:t>Ανάπτυξη και συνέπειες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04656" cy="478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28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καπηλική χρηματιστική</a:t>
            </a:r>
            <a:br>
              <a:rPr lang="el-GR" dirty="0"/>
            </a:br>
            <a:r>
              <a:rPr lang="el-GR" dirty="0"/>
              <a:t>Ανάπτυξη και συνέπειες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9224"/>
            <a:ext cx="7829419" cy="52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49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καπηλική χρηματιστική</a:t>
            </a:r>
            <a:br>
              <a:rPr lang="el-GR" dirty="0"/>
            </a:br>
            <a:r>
              <a:rPr lang="el-GR" dirty="0"/>
              <a:t>Ανάπτυξη και συνέπειες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595724" cy="477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53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96752"/>
            <a:ext cx="2304256" cy="2658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dirty="0"/>
              <a:t>Beautiful clothes…</a:t>
            </a:r>
            <a:br>
              <a:rPr lang="en-US" altLang="el-GR" dirty="0"/>
            </a:br>
            <a:r>
              <a:rPr lang="en-US" altLang="el-GR" dirty="0"/>
              <a:t>but </a:t>
            </a:r>
            <a:r>
              <a:rPr lang="en-US" altLang="el-GR" sz="3600" dirty="0">
                <a:latin typeface="Showcard Gothic" panose="04020904020102020604" pitchFamily="82" charset="0"/>
              </a:rPr>
              <a:t>toxic</a:t>
            </a:r>
            <a:r>
              <a:rPr lang="en-US" altLang="el-GR" dirty="0"/>
              <a:t>!</a:t>
            </a:r>
            <a:endParaRPr lang="el-GR" altLang="el-GR" dirty="0"/>
          </a:p>
        </p:txBody>
      </p:sp>
      <p:pic>
        <p:nvPicPr>
          <p:cNvPr id="2051" name="Picture 4" descr="toxic-clothing-article-pg13 b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8502"/>
            <a:ext cx="4400128" cy="611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47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υφαντική τέχνη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υφαντική δεν έχει μόνο χρηστική αξία</a:t>
            </a:r>
          </a:p>
          <a:p>
            <a:r>
              <a:rPr lang="el-GR" dirty="0"/>
              <a:t>Δεν σχετίζεται υποχρεωτικά με αποκλειστική κάλυψη πρακτικών αναγκών</a:t>
            </a:r>
          </a:p>
          <a:p>
            <a:r>
              <a:rPr lang="el-GR" dirty="0"/>
              <a:t>Το ένδυμα δεν έρχεται να καλύψει το γυμνό σώμα το οποίο έτσι κι αλλιώς λατρεύεται αλλά να το κοσμήσει ("ζώσε </a:t>
            </a:r>
            <a:r>
              <a:rPr lang="el-GR" dirty="0" err="1"/>
              <a:t>δέ</a:t>
            </a:r>
            <a:r>
              <a:rPr lang="el-GR" dirty="0"/>
              <a:t> και κόσμησε θεά </a:t>
            </a:r>
            <a:r>
              <a:rPr lang="el-GR" dirty="0" err="1"/>
              <a:t>γλαυκώπις</a:t>
            </a:r>
            <a:r>
              <a:rPr lang="el-GR" dirty="0"/>
              <a:t> </a:t>
            </a:r>
            <a:r>
              <a:rPr lang="el-GR" dirty="0" err="1"/>
              <a:t>Αθήνη</a:t>
            </a:r>
            <a:r>
              <a:rPr lang="el-GR" dirty="0"/>
              <a:t> </a:t>
            </a:r>
            <a:r>
              <a:rPr lang="el-GR" dirty="0" err="1"/>
              <a:t>άργυφέη</a:t>
            </a:r>
            <a:r>
              <a:rPr lang="el-GR" dirty="0"/>
              <a:t> </a:t>
            </a:r>
            <a:r>
              <a:rPr lang="el-GR" dirty="0" err="1"/>
              <a:t>έσθητι</a:t>
            </a:r>
            <a:r>
              <a:rPr lang="el-GR" dirty="0"/>
              <a:t>". </a:t>
            </a:r>
          </a:p>
          <a:p>
            <a:r>
              <a:rPr lang="el-GR" dirty="0"/>
              <a:t>Κυρίαρχο ρόλο παίζουν οι γυναίκες στο στάδιο της καθαυτό ύφανσης και υφαίνουν ανεξάρτητα από την κοινωνική τους θέση.</a:t>
            </a:r>
          </a:p>
        </p:txBody>
      </p:sp>
    </p:spTree>
    <p:extLst>
      <p:ext uri="{BB962C8B-B14F-4D97-AF65-F5344CB8AC3E}">
        <p14:creationId xmlns:p14="http://schemas.microsoft.com/office/powerpoint/2010/main" val="1075793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f84cebfcebeceb9cebaceadcf82-cebfcf85cf83ceafceb5cf82-cf83ceb5-cf81cebfcf8dcf87ceb1">
            <a:extLst>
              <a:ext uri="{FF2B5EF4-FFF2-40B4-BE49-F238E27FC236}">
                <a16:creationId xmlns:a16="http://schemas.microsoft.com/office/drawing/2014/main" id="{548EC53E-9D29-45C9-98BF-6EF297974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71145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etox-Zebra-lightbox_v2">
            <a:extLst>
              <a:ext uri="{FF2B5EF4-FFF2-40B4-BE49-F238E27FC236}">
                <a16:creationId xmlns:a16="http://schemas.microsoft.com/office/drawing/2014/main" id="{5E009EB9-7E6B-4A17-870C-FE49908E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3348038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images z">
            <a:extLst>
              <a:ext uri="{FF2B5EF4-FFF2-40B4-BE49-F238E27FC236}">
                <a16:creationId xmlns:a16="http://schemas.microsoft.com/office/drawing/2014/main" id="{F8B390C1-9249-4391-BE10-39A5529E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9510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n">
            <a:extLst>
              <a:ext uri="{FF2B5EF4-FFF2-40B4-BE49-F238E27FC236}">
                <a16:creationId xmlns:a16="http://schemas.microsoft.com/office/drawing/2014/main" id="{0DA817AA-90BA-4B2A-AC69-4CEAB5607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4953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013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mages b">
            <a:extLst>
              <a:ext uri="{FF2B5EF4-FFF2-40B4-BE49-F238E27FC236}">
                <a16:creationId xmlns:a16="http://schemas.microsoft.com/office/drawing/2014/main" id="{A46826AF-8742-4191-BAC0-4C62E1CC6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images ddd">
            <a:extLst>
              <a:ext uri="{FF2B5EF4-FFF2-40B4-BE49-F238E27FC236}">
                <a16:creationId xmlns:a16="http://schemas.microsoft.com/office/drawing/2014/main" id="{6644E32B-29C3-4B3A-8BD2-A902690D1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images h">
            <a:extLst>
              <a:ext uri="{FF2B5EF4-FFF2-40B4-BE49-F238E27FC236}">
                <a16:creationId xmlns:a16="http://schemas.microsoft.com/office/drawing/2014/main" id="{64A10A29-D679-4C40-8D36-C70153C40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images g">
            <a:extLst>
              <a:ext uri="{FF2B5EF4-FFF2-40B4-BE49-F238E27FC236}">
                <a16:creationId xmlns:a16="http://schemas.microsoft.com/office/drawing/2014/main" id="{369AB1F1-AB3F-4E06-8AA3-20D72FA6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31146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imagesgrfdcygt">
            <a:extLst>
              <a:ext uri="{FF2B5EF4-FFF2-40B4-BE49-F238E27FC236}">
                <a16:creationId xmlns:a16="http://schemas.microsoft.com/office/drawing/2014/main" id="{0E1EF2AD-A6B0-41C5-AC60-D992ACCFC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576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782238-816E-413F-A982-EA7DD55B64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l-GR" dirty="0"/>
              <a:t>ΕΠΙΠΤΩΣΕΙΣ - ΚΟΣΤΟΣ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D396AC3-7AB1-4BF3-82C6-E33356007ACD}"/>
              </a:ext>
            </a:extLst>
          </p:cNvPr>
          <p:cNvSpPr/>
          <p:nvPr/>
        </p:nvSpPr>
        <p:spPr>
          <a:xfrm>
            <a:off x="683568" y="2276872"/>
            <a:ext cx="7272808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60 </a:t>
            </a:r>
            <a:r>
              <a:rPr lang="el-GR" sz="2400" dirty="0" err="1"/>
              <a:t>δισεκατο</a:t>
            </a:r>
            <a:r>
              <a:rPr lang="el-GR" sz="2400" dirty="0"/>
              <a:t>µµ</a:t>
            </a:r>
            <a:r>
              <a:rPr lang="el-GR" sz="2400" dirty="0" err="1"/>
              <a:t>ύρια</a:t>
            </a:r>
            <a:r>
              <a:rPr lang="el-GR" sz="2400" dirty="0"/>
              <a:t> κιλά </a:t>
            </a:r>
            <a:r>
              <a:rPr lang="el-GR" sz="2400" dirty="0" err="1"/>
              <a:t>υφάσµατος</a:t>
            </a:r>
            <a:r>
              <a:rPr lang="el-GR" sz="2400" dirty="0"/>
              <a:t> </a:t>
            </a:r>
            <a:r>
              <a:rPr lang="el-GR" sz="2400" dirty="0" err="1"/>
              <a:t>κατ</a:t>
            </a:r>
            <a:r>
              <a:rPr lang="el-GR" sz="2400" dirty="0"/>
              <a:t>΄ έτος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10% του συνολικά εκπεμπόμενου άνθρακα στην </a:t>
            </a:r>
            <a:r>
              <a:rPr lang="el-GR" sz="2400" dirty="0" err="1"/>
              <a:t>ατµόσφαιρα</a:t>
            </a:r>
            <a:endParaRPr lang="el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1 </a:t>
            </a:r>
            <a:r>
              <a:rPr lang="el-GR" sz="2400" dirty="0" err="1"/>
              <a:t>τρισεκατο</a:t>
            </a:r>
            <a:r>
              <a:rPr lang="el-GR" sz="2400" dirty="0"/>
              <a:t>µµ</a:t>
            </a:r>
            <a:r>
              <a:rPr lang="el-GR" sz="2400" dirty="0" err="1"/>
              <a:t>ύριο</a:t>
            </a:r>
            <a:r>
              <a:rPr lang="el-GR" sz="2400" dirty="0"/>
              <a:t> ανά ώρα κιλοβάτ ηλεκτρικής ενέργειας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9.000 </a:t>
            </a:r>
            <a:r>
              <a:rPr lang="el-GR" sz="2400" dirty="0" err="1"/>
              <a:t>δισεκατο</a:t>
            </a:r>
            <a:r>
              <a:rPr lang="el-GR" sz="2400" dirty="0"/>
              <a:t>µµ</a:t>
            </a:r>
            <a:r>
              <a:rPr lang="el-GR" sz="2400" dirty="0" err="1"/>
              <a:t>ύρια</a:t>
            </a:r>
            <a:r>
              <a:rPr lang="el-GR" sz="2400" dirty="0"/>
              <a:t> λίτρα νερού</a:t>
            </a:r>
          </a:p>
        </p:txBody>
      </p:sp>
    </p:spTree>
    <p:extLst>
      <p:ext uri="{BB962C8B-B14F-4D97-AF65-F5344CB8AC3E}">
        <p14:creationId xmlns:p14="http://schemas.microsoft.com/office/powerpoint/2010/main" val="932197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/>
              <a:t>Ουσίες που χρησιμοποιούνται στην κατεργασία των υφασμάτων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230" y="1916832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CAS </a:t>
            </a:r>
            <a:r>
              <a:rPr lang="el-GR" altLang="el-GR" sz="1600" dirty="0" err="1"/>
              <a:t>No</a:t>
            </a:r>
            <a:r>
              <a:rPr lang="el-GR" altLang="el-GR" sz="1600" dirty="0"/>
              <a:t>. 127087-87-0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</a:t>
            </a:r>
            <a:r>
              <a:rPr lang="el-GR" altLang="el-GR" sz="1600" dirty="0" err="1"/>
              <a:t>Nonylphenol</a:t>
            </a:r>
            <a:r>
              <a:rPr lang="el-GR" altLang="el-GR" sz="1600" dirty="0"/>
              <a:t> </a:t>
            </a:r>
            <a:r>
              <a:rPr lang="el-GR" altLang="el-GR" sz="1600" dirty="0" err="1"/>
              <a:t>ethoxylate</a:t>
            </a:r>
            <a:endParaRPr lang="el-GR" altLang="el-GR" sz="16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</a:t>
            </a:r>
            <a:r>
              <a:rPr lang="el-GR" altLang="el-GR" sz="1600" dirty="0" err="1"/>
              <a:t>Alkylaryl</a:t>
            </a:r>
            <a:r>
              <a:rPr lang="el-GR" altLang="el-GR" sz="1600" dirty="0"/>
              <a:t> </a:t>
            </a:r>
            <a:r>
              <a:rPr lang="el-GR" altLang="el-GR" sz="1600" dirty="0" err="1"/>
              <a:t>polyether</a:t>
            </a:r>
            <a:r>
              <a:rPr lang="el-GR" altLang="el-GR" sz="1600" dirty="0"/>
              <a:t> </a:t>
            </a:r>
            <a:r>
              <a:rPr lang="el-GR" altLang="el-GR" sz="1600" dirty="0" err="1"/>
              <a:t>alcohols</a:t>
            </a:r>
            <a:endParaRPr lang="el-GR" altLang="el-GR" sz="16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</a:t>
            </a:r>
            <a:r>
              <a:rPr lang="el-GR" altLang="el-GR" sz="1600" dirty="0" err="1"/>
              <a:t>Poly</a:t>
            </a:r>
            <a:r>
              <a:rPr lang="el-GR" altLang="el-GR" sz="1600" dirty="0"/>
              <a:t>(oxy-1,2-ethanediyl)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</a:t>
            </a:r>
            <a:r>
              <a:rPr lang="el-GR" altLang="el-GR" sz="1600" dirty="0" err="1"/>
              <a:t>Polyethoxylate</a:t>
            </a:r>
            <a:endParaRPr lang="el-GR" altLang="el-GR" sz="16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</a:t>
            </a:r>
            <a:r>
              <a:rPr lang="el-GR" altLang="el-GR" sz="1600" dirty="0" err="1"/>
              <a:t>Polyoxyethylene</a:t>
            </a:r>
            <a:r>
              <a:rPr lang="el-GR" altLang="el-GR" sz="1600" dirty="0"/>
              <a:t> </a:t>
            </a:r>
            <a:r>
              <a:rPr lang="el-GR" altLang="el-GR" sz="1600" dirty="0" err="1"/>
              <a:t>nonylphenol</a:t>
            </a:r>
            <a:endParaRPr lang="el-GR" altLang="el-GR" sz="16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</a:t>
            </a:r>
            <a:r>
              <a:rPr lang="el-GR" altLang="el-GR" sz="1600" dirty="0" err="1"/>
              <a:t>Nonoxynol</a:t>
            </a:r>
            <a:endParaRPr lang="el-GR" altLang="el-GR" sz="16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NPE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</a:t>
            </a:r>
            <a:r>
              <a:rPr lang="el-GR" altLang="el-GR" sz="1600" dirty="0" err="1"/>
              <a:t>Alcohol</a:t>
            </a:r>
            <a:r>
              <a:rPr lang="el-GR" altLang="el-GR" sz="1600" dirty="0"/>
              <a:t> </a:t>
            </a:r>
            <a:r>
              <a:rPr lang="el-GR" altLang="el-GR" sz="1600" dirty="0" err="1"/>
              <a:t>ethoxylates</a:t>
            </a:r>
            <a:endParaRPr lang="el-GR" altLang="el-GR" sz="16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</a:t>
            </a:r>
            <a:r>
              <a:rPr lang="el-GR" altLang="el-GR" sz="1600" dirty="0" err="1"/>
              <a:t>Nonylphenoxypolyethoxyethanol</a:t>
            </a:r>
            <a:endParaRPr lang="el-GR" altLang="el-GR" sz="16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</a:t>
            </a:r>
            <a:r>
              <a:rPr lang="el-GR" altLang="el-GR" sz="1600" dirty="0" err="1"/>
              <a:t>Nonylphenyl</a:t>
            </a:r>
            <a:r>
              <a:rPr lang="el-GR" altLang="el-GR" sz="1600" dirty="0"/>
              <a:t> </a:t>
            </a:r>
            <a:r>
              <a:rPr lang="el-GR" altLang="el-GR" sz="1600" dirty="0" err="1"/>
              <a:t>polyethylene</a:t>
            </a:r>
            <a:r>
              <a:rPr lang="el-GR" altLang="el-GR" sz="1600" dirty="0"/>
              <a:t> </a:t>
            </a:r>
            <a:r>
              <a:rPr lang="el-GR" altLang="el-GR" sz="1600" dirty="0" err="1"/>
              <a:t>glycol</a:t>
            </a:r>
            <a:endParaRPr lang="el-GR" altLang="el-GR" sz="16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</a:t>
            </a:r>
            <a:r>
              <a:rPr lang="el-GR" altLang="el-GR" sz="1600" dirty="0" err="1"/>
              <a:t>Nonylphenol</a:t>
            </a:r>
            <a:r>
              <a:rPr lang="el-GR" altLang="el-GR" sz="1600" dirty="0"/>
              <a:t> </a:t>
            </a:r>
            <a:r>
              <a:rPr lang="el-GR" altLang="el-GR" sz="1600" dirty="0" err="1"/>
              <a:t>polyoxyethylene</a:t>
            </a:r>
            <a:r>
              <a:rPr lang="el-GR" altLang="el-GR" sz="1600" dirty="0"/>
              <a:t> </a:t>
            </a:r>
            <a:r>
              <a:rPr lang="el-GR" altLang="el-GR" sz="1600" dirty="0" err="1"/>
              <a:t>ether</a:t>
            </a:r>
            <a:r>
              <a:rPr lang="el-GR" altLang="el-GR" sz="1600" dirty="0"/>
              <a:t> NP </a:t>
            </a:r>
            <a:r>
              <a:rPr lang="el-GR" altLang="el-GR" sz="1600" dirty="0" err="1"/>
              <a:t>surfactants</a:t>
            </a:r>
            <a:endParaRPr lang="el-GR" altLang="el-GR" sz="16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α-(4-Nonylphenyl)-ω-</a:t>
            </a:r>
            <a:r>
              <a:rPr lang="el-GR" altLang="el-GR" sz="1600" dirty="0" err="1"/>
              <a:t>hydroxy</a:t>
            </a:r>
            <a:r>
              <a:rPr lang="el-GR" altLang="el-GR" sz="1600" dirty="0"/>
              <a:t>-, </a:t>
            </a:r>
            <a:r>
              <a:rPr lang="el-GR" altLang="el-GR" sz="1600" dirty="0" err="1"/>
              <a:t>branched</a:t>
            </a:r>
            <a:endParaRPr lang="el-GR" altLang="el-GR" sz="16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</a:t>
            </a:r>
            <a:r>
              <a:rPr lang="el-GR" altLang="el-GR" sz="1600" dirty="0" err="1"/>
              <a:t>Polyethylene</a:t>
            </a:r>
            <a:r>
              <a:rPr lang="el-GR" altLang="el-GR" sz="1600" dirty="0"/>
              <a:t> </a:t>
            </a:r>
            <a:r>
              <a:rPr lang="el-GR" altLang="el-GR" sz="1600" dirty="0" err="1"/>
              <a:t>glycol</a:t>
            </a:r>
            <a:r>
              <a:rPr lang="el-GR" altLang="el-GR" sz="1600" dirty="0"/>
              <a:t> </a:t>
            </a:r>
            <a:r>
              <a:rPr lang="el-GR" altLang="el-GR" sz="1600" dirty="0" err="1"/>
              <a:t>nonyl</a:t>
            </a:r>
            <a:r>
              <a:rPr lang="el-GR" altLang="el-GR" sz="1600" dirty="0"/>
              <a:t> </a:t>
            </a:r>
            <a:r>
              <a:rPr lang="el-GR" altLang="el-GR" sz="1600" dirty="0" err="1"/>
              <a:t>phenyl</a:t>
            </a:r>
            <a:r>
              <a:rPr lang="el-GR" altLang="el-GR" sz="1600" dirty="0"/>
              <a:t> </a:t>
            </a:r>
            <a:r>
              <a:rPr lang="el-GR" altLang="el-GR" sz="1600" dirty="0" err="1"/>
              <a:t>ether</a:t>
            </a:r>
            <a:endParaRPr lang="el-GR" altLang="el-GR" sz="16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</a:t>
            </a:r>
            <a:r>
              <a:rPr lang="el-GR" altLang="el-GR" sz="1600" dirty="0" err="1"/>
              <a:t>Polyoxyethylene</a:t>
            </a:r>
            <a:r>
              <a:rPr lang="el-GR" altLang="el-GR" sz="1600" dirty="0"/>
              <a:t> </a:t>
            </a:r>
            <a:r>
              <a:rPr lang="el-GR" altLang="el-GR" sz="1600" dirty="0" err="1"/>
              <a:t>nonyl</a:t>
            </a:r>
            <a:r>
              <a:rPr lang="el-GR" altLang="el-GR" sz="1600" dirty="0"/>
              <a:t> </a:t>
            </a:r>
            <a:r>
              <a:rPr lang="el-GR" altLang="el-GR" sz="1600" dirty="0" err="1"/>
              <a:t>phenyl</a:t>
            </a:r>
            <a:r>
              <a:rPr lang="el-GR" altLang="el-GR" sz="1600" dirty="0"/>
              <a:t> </a:t>
            </a:r>
            <a:r>
              <a:rPr lang="el-GR" altLang="el-GR" sz="1600" dirty="0" err="1"/>
              <a:t>ether</a:t>
            </a:r>
            <a:endParaRPr lang="el-GR" altLang="el-GR" sz="16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DOW™ </a:t>
            </a:r>
            <a:r>
              <a:rPr lang="el-GR" altLang="el-GR" sz="1600" dirty="0" err="1"/>
              <a:t>nonylphenol</a:t>
            </a:r>
            <a:r>
              <a:rPr lang="el-GR" altLang="el-GR" sz="1600" dirty="0"/>
              <a:t> </a:t>
            </a:r>
            <a:r>
              <a:rPr lang="el-GR" altLang="el-GR" sz="1600" dirty="0" err="1"/>
              <a:t>ethoxylate</a:t>
            </a:r>
            <a:r>
              <a:rPr lang="el-GR" altLang="el-GR" sz="1600" dirty="0"/>
              <a:t> </a:t>
            </a:r>
            <a:r>
              <a:rPr lang="el-GR" altLang="el-GR" sz="1600" dirty="0" err="1"/>
              <a:t>surfactants</a:t>
            </a:r>
            <a:endParaRPr lang="el-GR" altLang="el-GR" sz="16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TERGITOL™ NP </a:t>
            </a:r>
            <a:r>
              <a:rPr lang="el-GR" altLang="el-GR" sz="1600" dirty="0" err="1"/>
              <a:t>nonionic</a:t>
            </a:r>
            <a:r>
              <a:rPr lang="el-GR" altLang="el-GR" sz="1600" dirty="0"/>
              <a:t> </a:t>
            </a:r>
            <a:r>
              <a:rPr lang="el-GR" altLang="el-GR" sz="1600" dirty="0" err="1"/>
              <a:t>surfactants</a:t>
            </a:r>
            <a:endParaRPr lang="el-GR" altLang="el-GR" sz="16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• TRITON™ N-57 </a:t>
            </a:r>
            <a:r>
              <a:rPr lang="el-GR" altLang="el-GR" sz="1600" dirty="0" err="1"/>
              <a:t>nonionic</a:t>
            </a:r>
            <a:r>
              <a:rPr lang="el-GR" altLang="el-GR" sz="1600" dirty="0"/>
              <a:t> </a:t>
            </a:r>
            <a:r>
              <a:rPr lang="el-GR" altLang="el-GR" sz="1600" dirty="0" err="1"/>
              <a:t>surfactant</a:t>
            </a:r>
            <a:endParaRPr lang="el-GR" altLang="el-GR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   </a:t>
            </a:r>
            <a:r>
              <a:rPr lang="el-GR" sz="1600" dirty="0" err="1"/>
              <a:t>εννεϋνοφαινόλη</a:t>
            </a:r>
            <a:endParaRPr lang="el-GR" altLang="el-GR" sz="1600" dirty="0"/>
          </a:p>
        </p:txBody>
      </p:sp>
    </p:spTree>
    <p:extLst>
      <p:ext uri="{BB962C8B-B14F-4D97-AF65-F5344CB8AC3E}">
        <p14:creationId xmlns:p14="http://schemas.microsoft.com/office/powerpoint/2010/main" val="3310927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944216"/>
          </a:xfrm>
        </p:spPr>
        <p:txBody>
          <a:bodyPr>
            <a:noAutofit/>
          </a:bodyPr>
          <a:lstStyle/>
          <a:p>
            <a:r>
              <a:rPr lang="el-GR" sz="7200" dirty="0">
                <a:solidFill>
                  <a:schemeClr val="bg1"/>
                </a:solidFill>
              </a:rPr>
              <a:t>Σας ευχαριστώ</a:t>
            </a:r>
          </a:p>
        </p:txBody>
      </p:sp>
    </p:spTree>
    <p:extLst>
      <p:ext uri="{BB962C8B-B14F-4D97-AF65-F5344CB8AC3E}">
        <p14:creationId xmlns:p14="http://schemas.microsoft.com/office/powerpoint/2010/main" val="387140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37" y="1430777"/>
            <a:ext cx="5928659" cy="44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2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υφαντική τέχνη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Παράγει πλούτο για την κοινωνία.</a:t>
            </a:r>
          </a:p>
          <a:p>
            <a:r>
              <a:rPr lang="el-GR" dirty="0"/>
              <a:t>Κυριαρχεί  η «οικονομική χρηματιστική» έναντι της «καπηλικής» κατά Αριστοτέλη</a:t>
            </a:r>
          </a:p>
          <a:p>
            <a:r>
              <a:rPr lang="el-GR" dirty="0"/>
              <a:t>Ο πλούτος παράγεται κυρίως από την κυκλοφορία των αγαθών και όχι από την κυκλοφορία του χρήματος</a:t>
            </a:r>
          </a:p>
        </p:txBody>
      </p:sp>
    </p:spTree>
    <p:extLst>
      <p:ext uri="{BB962C8B-B14F-4D97-AF65-F5344CB8AC3E}">
        <p14:creationId xmlns:p14="http://schemas.microsoft.com/office/powerpoint/2010/main" val="275122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λέξεις, η ιστορία τους και το νόημα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Υφαίνω = κατασκευάζω, δημιουργώ</a:t>
            </a:r>
          </a:p>
          <a:p>
            <a:r>
              <a:rPr lang="el-GR" dirty="0"/>
              <a:t>Υφή</a:t>
            </a:r>
          </a:p>
          <a:p>
            <a:r>
              <a:rPr lang="el-GR" dirty="0"/>
              <a:t>Ύφος</a:t>
            </a:r>
            <a:endParaRPr lang="en-US" dirty="0"/>
          </a:p>
          <a:p>
            <a:r>
              <a:rPr lang="el-GR" dirty="0"/>
              <a:t>Ιστός=αργαλειός, ύφασμα</a:t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86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λέξεις, η ιστορία τους και το νόημα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Μίτος=κλωστή, πηνίο, δίκτυο, η χορδή της λύρας</a:t>
            </a:r>
          </a:p>
          <a:p>
            <a:r>
              <a:rPr lang="el-GR" dirty="0"/>
              <a:t>Μίτος=δαίμονας του σπόρου και του σπέρματος</a:t>
            </a:r>
          </a:p>
          <a:p>
            <a:r>
              <a:rPr lang="el-GR" i="1" dirty="0"/>
              <a:t>από λεπτού μίτου το ζην </a:t>
            </a:r>
            <a:r>
              <a:rPr lang="el-GR" i="1" dirty="0" err="1"/>
              <a:t>ηρτήσθαι</a:t>
            </a:r>
            <a:endParaRPr lang="el-GR" i="1" dirty="0"/>
          </a:p>
          <a:p>
            <a:r>
              <a:rPr lang="el-GR" dirty="0" err="1"/>
              <a:t>Μιτώνω</a:t>
            </a:r>
            <a:r>
              <a:rPr lang="el-GR" dirty="0"/>
              <a:t>="</a:t>
            </a:r>
            <a:r>
              <a:rPr lang="el-GR" i="1" dirty="0"/>
              <a:t>ως με πόνων </a:t>
            </a:r>
            <a:r>
              <a:rPr lang="el-GR" i="1" dirty="0" err="1"/>
              <a:t>ρύσαιο</a:t>
            </a:r>
            <a:r>
              <a:rPr lang="el-GR" i="1" dirty="0"/>
              <a:t> </a:t>
            </a:r>
            <a:r>
              <a:rPr lang="el-GR" i="1" dirty="0" err="1"/>
              <a:t>παναγρύπνοιο</a:t>
            </a:r>
            <a:r>
              <a:rPr lang="el-GR" i="1" dirty="0"/>
              <a:t> </a:t>
            </a:r>
            <a:r>
              <a:rPr lang="el-GR" i="1" dirty="0" err="1"/>
              <a:t>μερίμνης</a:t>
            </a:r>
            <a:r>
              <a:rPr lang="el-GR" i="1" dirty="0"/>
              <a:t>, </a:t>
            </a:r>
            <a:r>
              <a:rPr lang="el-GR" i="1" dirty="0" err="1"/>
              <a:t>ακρί</a:t>
            </a:r>
            <a:r>
              <a:rPr lang="el-GR" i="1" dirty="0"/>
              <a:t> </a:t>
            </a:r>
            <a:r>
              <a:rPr lang="el-GR" i="1" dirty="0" err="1"/>
              <a:t>μιτωσαμένη</a:t>
            </a:r>
            <a:r>
              <a:rPr lang="el-GR" i="1" dirty="0"/>
              <a:t> </a:t>
            </a:r>
            <a:r>
              <a:rPr lang="el-GR" i="1" dirty="0" err="1"/>
              <a:t>φθόγγον</a:t>
            </a:r>
            <a:r>
              <a:rPr lang="el-GR" i="1" dirty="0"/>
              <a:t> </a:t>
            </a:r>
            <a:r>
              <a:rPr lang="el-GR" i="1" dirty="0" err="1"/>
              <a:t>ερωτοπλάνον</a:t>
            </a:r>
            <a:r>
              <a:rPr lang="el-GR" i="1" dirty="0"/>
              <a:t>"</a:t>
            </a:r>
            <a:r>
              <a:rPr lang="el-GR" dirty="0"/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98266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λέξεις, η ιστορία τους και το νόημα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Νήμα=κλωστή&lt;νήθω&lt;</a:t>
            </a:r>
            <a:r>
              <a:rPr lang="el-GR" dirty="0" err="1"/>
              <a:t>νέω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/>
              <a:t>Νεύρο</a:t>
            </a:r>
          </a:p>
          <a:p>
            <a:pPr marL="0" indent="0">
              <a:buNone/>
            </a:pPr>
            <a:r>
              <a:rPr lang="el-GR" dirty="0"/>
              <a:t>(</a:t>
            </a:r>
            <a:r>
              <a:rPr lang="el-GR" dirty="0" err="1"/>
              <a:t>νέομαι</a:t>
            </a:r>
            <a:r>
              <a:rPr lang="el-GR" dirty="0"/>
              <a:t>=επιστρέφω, προφυλάσσω&gt;νους = </a:t>
            </a:r>
            <a:r>
              <a:rPr lang="el-GR" dirty="0" err="1"/>
              <a:t>φρην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έκοψε το νήμα της ζωής, ξετυλίγω το νήμα της σκέψης μου</a:t>
            </a:r>
          </a:p>
          <a:p>
            <a:pPr marL="0" indent="0">
              <a:buNone/>
            </a:pPr>
            <a:r>
              <a:rPr lang="el-GR" dirty="0"/>
              <a:t>Ιστός=αργαλειός, ύφασμα</a:t>
            </a:r>
          </a:p>
          <a:p>
            <a:pPr marL="0" indent="0">
              <a:buNone/>
            </a:pPr>
            <a:r>
              <a:rPr lang="el-GR" dirty="0"/>
              <a:t>Αργαλειός&lt;εργαλείο</a:t>
            </a:r>
          </a:p>
        </p:txBody>
      </p:sp>
    </p:spTree>
    <p:extLst>
      <p:ext uri="{BB962C8B-B14F-4D97-AF65-F5344CB8AC3E}">
        <p14:creationId xmlns:p14="http://schemas.microsoft.com/office/powerpoint/2010/main" val="345781741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686</Words>
  <Application>Microsoft Office PowerPoint</Application>
  <PresentationFormat>Προβολή στην οθόνη (4:3)</PresentationFormat>
  <Paragraphs>133</Paragraphs>
  <Slides>44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8" baseType="lpstr">
      <vt:lpstr>Arial</vt:lpstr>
      <vt:lpstr>Calibri</vt:lpstr>
      <vt:lpstr>Showcard Gothic</vt:lpstr>
      <vt:lpstr>Θέμα του Office</vt:lpstr>
      <vt:lpstr>Μικρή Σπουδή  του νήματος - νοήματος...</vt:lpstr>
      <vt:lpstr>Το Νόημα</vt:lpstr>
      <vt:lpstr>Η υφαντική τέχνη</vt:lpstr>
      <vt:lpstr>Η υφαντική τέχνη</vt:lpstr>
      <vt:lpstr>Παρουσίαση του PowerPoint</vt:lpstr>
      <vt:lpstr>Η υφαντική τέχνη</vt:lpstr>
      <vt:lpstr>Οι λέξεις, η ιστορία τους και το νόημα</vt:lpstr>
      <vt:lpstr>Οι λέξεις, η ιστορία τους και το νόημα</vt:lpstr>
      <vt:lpstr>Οι λέξεις, η ιστορία τους και το νόημα</vt:lpstr>
      <vt:lpstr>Οι τελετές και το νόημα</vt:lpstr>
      <vt:lpstr>Ο εγκέφαλος των ερπετών</vt:lpstr>
      <vt:lpstr>Εξελιγμένα ερπετά, πτηνά, πρώτα θηλαστικά</vt:lpstr>
      <vt:lpstr>Εξελιγμένα θηλαστικά, ανθρωποειδή</vt:lpstr>
      <vt:lpstr>Μεταιχμιακό σύστημα</vt:lpstr>
      <vt:lpstr>Η εξέλιξη του εγκεφάλου</vt:lpstr>
      <vt:lpstr>Παρουσίαση του PowerPoint</vt:lpstr>
      <vt:lpstr>Παρουσίαση του PowerPoint</vt:lpstr>
      <vt:lpstr>Ιππόκαμπος</vt:lpstr>
      <vt:lpstr>Πρωταρχικά συναισθήματα κατά Tomkins </vt:lpstr>
      <vt:lpstr>Παρουσίαση του PowerPoint</vt:lpstr>
      <vt:lpstr>Κατοπτρικοί νευρώνες</vt:lpstr>
      <vt:lpstr>Εξέλιξη και τροποποίηση της επιθετικότητας</vt:lpstr>
      <vt:lpstr>Εξέλιξη και τροποποίηση της επιθετικότητας</vt:lpstr>
      <vt:lpstr>Εξέλιξη και τροποποίηση της επιθετικότητας</vt:lpstr>
      <vt:lpstr>Ο Μύθος</vt:lpstr>
      <vt:lpstr>Παρουσίαση του PowerPoint</vt:lpstr>
      <vt:lpstr>Γιατί ο Διόνυσος;</vt:lpstr>
      <vt:lpstr>Οι συνέπειες</vt:lpstr>
      <vt:lpstr>Οι συνέπειες</vt:lpstr>
      <vt:lpstr>Οι συνέπειες</vt:lpstr>
      <vt:lpstr>Παρουσίαση του PowerPoint</vt:lpstr>
      <vt:lpstr>Πηνελόπη</vt:lpstr>
      <vt:lpstr>Η καπηλική χρηματιστική Ανάπτυξη και συνέπειες</vt:lpstr>
      <vt:lpstr>Η καπηλική χρηματιστική Ανάπτυξη και συνέπειες</vt:lpstr>
      <vt:lpstr>Η καπηλική χρηματιστική Ανάπτυξη και συνέπειες. Παιδική εργασία</vt:lpstr>
      <vt:lpstr>Η καπηλική χρηματιστική Ανάπτυξη και συνέπειες</vt:lpstr>
      <vt:lpstr>Η καπηλική χρηματιστική Ανάπτυξη και συνέπειες</vt:lpstr>
      <vt:lpstr>Η καπηλική χρηματιστική Ανάπτυξη και συνέπειες</vt:lpstr>
      <vt:lpstr>Beautiful clothes… but toxic!</vt:lpstr>
      <vt:lpstr>Παρουσίαση του PowerPoint</vt:lpstr>
      <vt:lpstr>Παρουσίαση του PowerPoint</vt:lpstr>
      <vt:lpstr>ΕΠΙΠΤΩΣΕΙΣ - ΚΟΣΤΟΣ</vt:lpstr>
      <vt:lpstr>Ουσίες που χρησιμοποιούνται στην κατεργασία των υφασμάτων</vt:lpstr>
      <vt:lpstr>Σας ευχαριστώ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μίτος της Αριάδνης και ο αργαλειός της Πηνελόπης</dc:title>
  <dc:creator>Antonis</dc:creator>
  <cp:lastModifiedBy>Antonis Vakis</cp:lastModifiedBy>
  <cp:revision>45</cp:revision>
  <dcterms:created xsi:type="dcterms:W3CDTF">2016-05-26T18:37:55Z</dcterms:created>
  <dcterms:modified xsi:type="dcterms:W3CDTF">2017-07-30T18:51:26Z</dcterms:modified>
</cp:coreProperties>
</file>